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90" r:id="rId2"/>
  </p:sldMasterIdLst>
  <p:notesMasterIdLst>
    <p:notesMasterId r:id="rId49"/>
  </p:notesMasterIdLst>
  <p:sldIdLst>
    <p:sldId id="260" r:id="rId3"/>
    <p:sldId id="261" r:id="rId4"/>
    <p:sldId id="262" r:id="rId5"/>
    <p:sldId id="263" r:id="rId6"/>
    <p:sldId id="264" r:id="rId7"/>
    <p:sldId id="317" r:id="rId8"/>
    <p:sldId id="318" r:id="rId9"/>
    <p:sldId id="319" r:id="rId10"/>
    <p:sldId id="321" r:id="rId11"/>
    <p:sldId id="315" r:id="rId12"/>
    <p:sldId id="277" r:id="rId13"/>
    <p:sldId id="322" r:id="rId14"/>
    <p:sldId id="320" r:id="rId15"/>
    <p:sldId id="324" r:id="rId16"/>
    <p:sldId id="325" r:id="rId17"/>
    <p:sldId id="323" r:id="rId18"/>
    <p:sldId id="326" r:id="rId19"/>
    <p:sldId id="352" r:id="rId20"/>
    <p:sldId id="355" r:id="rId21"/>
    <p:sldId id="354" r:id="rId22"/>
    <p:sldId id="327" r:id="rId23"/>
    <p:sldId id="328" r:id="rId24"/>
    <p:sldId id="329" r:id="rId25"/>
    <p:sldId id="348" r:id="rId26"/>
    <p:sldId id="349" r:id="rId27"/>
    <p:sldId id="350" r:id="rId28"/>
    <p:sldId id="330" r:id="rId29"/>
    <p:sldId id="337" r:id="rId30"/>
    <p:sldId id="338" r:id="rId31"/>
    <p:sldId id="339" r:id="rId32"/>
    <p:sldId id="340" r:id="rId33"/>
    <p:sldId id="287" r:id="rId34"/>
    <p:sldId id="331" r:id="rId35"/>
    <p:sldId id="332" r:id="rId36"/>
    <p:sldId id="341" r:id="rId37"/>
    <p:sldId id="342" r:id="rId38"/>
    <p:sldId id="356" r:id="rId39"/>
    <p:sldId id="343" r:id="rId40"/>
    <p:sldId id="344" r:id="rId41"/>
    <p:sldId id="345" r:id="rId42"/>
    <p:sldId id="346" r:id="rId43"/>
    <p:sldId id="333" r:id="rId44"/>
    <p:sldId id="347" r:id="rId45"/>
    <p:sldId id="336" r:id="rId46"/>
    <p:sldId id="334" r:id="rId47"/>
    <p:sldId id="33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CB1A1F"/>
    <a:srgbClr val="00893F"/>
    <a:srgbClr val="D41E21"/>
    <a:srgbClr val="098C3C"/>
    <a:srgbClr val="ED202B"/>
    <a:srgbClr val="ED1A23"/>
    <a:srgbClr val="20429B"/>
    <a:srgbClr val="E79787"/>
    <a:srgbClr val="5A2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OHBM</a:t>
            </a:r>
            <a:r>
              <a:rPr lang="en-US" b="1" baseline="0"/>
              <a:t> ASSET GROWTH REPORT</a:t>
            </a:r>
          </a:p>
          <a:p>
            <a:pPr>
              <a:defRPr/>
            </a:pPr>
            <a:r>
              <a:rPr lang="en-US" b="1" baseline="0"/>
              <a:t>2009 - 2018</a:t>
            </a:r>
            <a:endParaRPr lang="en-US" b="1"/>
          </a:p>
        </c:rich>
      </c:tx>
      <c:layout>
        <c:manualLayout>
          <c:xMode val="edge"/>
          <c:yMode val="edge"/>
          <c:x val="0.40663595885100551"/>
          <c:y val="2.1301679869483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Balance Sheet Assets as of End of Fiscal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927991</c:v>
                </c:pt>
                <c:pt idx="1">
                  <c:v>1165692</c:v>
                </c:pt>
                <c:pt idx="2">
                  <c:v>1209209</c:v>
                </c:pt>
                <c:pt idx="3">
                  <c:v>1364164</c:v>
                </c:pt>
                <c:pt idx="4">
                  <c:v>1642970</c:v>
                </c:pt>
                <c:pt idx="5">
                  <c:v>1693421</c:v>
                </c:pt>
                <c:pt idx="6">
                  <c:v>1914055</c:v>
                </c:pt>
                <c:pt idx="7">
                  <c:v>1711750</c:v>
                </c:pt>
                <c:pt idx="8">
                  <c:v>1404007</c:v>
                </c:pt>
                <c:pt idx="9">
                  <c:v>1031719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F-4524-99DB-7C4B774BC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630008"/>
        <c:axId val="518630648"/>
      </c:barChart>
      <c:catAx>
        <c:axId val="51863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30648"/>
        <c:crosses val="autoZero"/>
        <c:auto val="1"/>
        <c:lblAlgn val="ctr"/>
        <c:lblOffset val="100"/>
        <c:noMultiLvlLbl val="0"/>
      </c:catAx>
      <c:valAx>
        <c:axId val="51863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3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5"/>
                <c:pt idx="0">
                  <c:v>2015 Honolulu Travel Stipend
13 / Average $2550</c:v>
                </c:pt>
                <c:pt idx="1">
                  <c:v>2016 Geneva Merit Award
54 x $2,000/ 25 x $1,000
Travel Stipend 18 X $2,434</c:v>
                </c:pt>
                <c:pt idx="2">
                  <c:v>2017 Vancouver Merit Award
65 x $2000
Travel Stipend 17 X $2,500</c:v>
                </c:pt>
                <c:pt idx="3">
                  <c:v>2018 Singapore Merit Award 
29 X $2000
Travel Stipend 6 X $2100
</c:v>
                </c:pt>
                <c:pt idx="4">
                  <c:v>2019 Rome Merit Stipend 15 X $2000 
Travel Stipend 8/Average $2100
</c:v>
                </c:pt>
              </c:strCache>
            </c:strRef>
          </c:cat>
          <c:val>
            <c:numRef>
              <c:f>Sheet1!$B$5:$B$11</c:f>
              <c:numCache>
                <c:formatCode>"$"#,##0</c:formatCode>
                <c:ptCount val="7"/>
                <c:pt idx="0">
                  <c:v>33144</c:v>
                </c:pt>
                <c:pt idx="1">
                  <c:v>193053</c:v>
                </c:pt>
                <c:pt idx="2">
                  <c:v>173438</c:v>
                </c:pt>
                <c:pt idx="3">
                  <c:v>70500</c:v>
                </c:pt>
                <c:pt idx="4" formatCode="&quot;$&quot;#,##0_);[Red]\(&quot;$&quot;#,##0\)">
                  <c:v>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D-4FEA-B21F-82B624CAD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2435096"/>
        <c:axId val="522435488"/>
      </c:barChart>
      <c:catAx>
        <c:axId val="522435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35488"/>
        <c:crosses val="autoZero"/>
        <c:auto val="1"/>
        <c:lblAlgn val="ctr"/>
        <c:lblOffset val="100"/>
        <c:noMultiLvlLbl val="0"/>
      </c:catAx>
      <c:valAx>
        <c:axId val="522435488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3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Accepted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Sheet1!$A$3:$A$10</c:f>
              <c:strCache>
                <c:ptCount val="8"/>
                <c:pt idx="0">
                  <c:v>2012 Beijing</c:v>
                </c:pt>
                <c:pt idx="1">
                  <c:v>2013 Seattle</c:v>
                </c:pt>
                <c:pt idx="2">
                  <c:v>2014 Hamburg</c:v>
                </c:pt>
                <c:pt idx="3">
                  <c:v>2015 Honolulu</c:v>
                </c:pt>
                <c:pt idx="4">
                  <c:v>2016 Geneva</c:v>
                </c:pt>
                <c:pt idx="5">
                  <c:v>2017 Vancouver</c:v>
                </c:pt>
                <c:pt idx="6">
                  <c:v>2018 Singapore</c:v>
                </c:pt>
                <c:pt idx="7">
                  <c:v>2019 Rome</c:v>
                </c:pt>
              </c:strCache>
            </c:strRef>
          </c:cat>
          <c:val>
            <c:numRef>
              <c:f>Sheet1!$B$3:$B$10</c:f>
              <c:numCache>
                <c:formatCode>#,##0</c:formatCode>
                <c:ptCount val="8"/>
                <c:pt idx="0">
                  <c:v>2229</c:v>
                </c:pt>
                <c:pt idx="1">
                  <c:v>2256</c:v>
                </c:pt>
                <c:pt idx="2">
                  <c:v>2957</c:v>
                </c:pt>
                <c:pt idx="3">
                  <c:v>2941</c:v>
                </c:pt>
                <c:pt idx="4">
                  <c:v>2802</c:v>
                </c:pt>
                <c:pt idx="5">
                  <c:v>2496</c:v>
                </c:pt>
                <c:pt idx="6" formatCode="General">
                  <c:v>1973</c:v>
                </c:pt>
                <c:pt idx="7" formatCode="General">
                  <c:v>3606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1-4843-B189-845BD5F0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324504"/>
        <c:axId val="532324896"/>
      </c:barChart>
      <c:catAx>
        <c:axId val="532324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24896"/>
        <c:crosses val="autoZero"/>
        <c:auto val="1"/>
        <c:lblAlgn val="ctr"/>
        <c:lblOffset val="100"/>
        <c:noMultiLvlLbl val="0"/>
      </c:catAx>
      <c:valAx>
        <c:axId val="532324896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32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3270080766177"/>
          <c:y val="0.10296231167063392"/>
          <c:w val="0.74958526818763038"/>
          <c:h val="0.75535545387907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Educational Course Attendance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Barcelona - 2010</c:v>
                </c:pt>
                <c:pt idx="1">
                  <c:v>Quebec City - 2011</c:v>
                </c:pt>
                <c:pt idx="2">
                  <c:v>Beijing - 2012</c:v>
                </c:pt>
                <c:pt idx="3">
                  <c:v>Seattle - 2013</c:v>
                </c:pt>
                <c:pt idx="4">
                  <c:v>Hamburg - 2014</c:v>
                </c:pt>
                <c:pt idx="5">
                  <c:v>Honolulu - 2015</c:v>
                </c:pt>
                <c:pt idx="6">
                  <c:v>Geneva - 2016</c:v>
                </c:pt>
                <c:pt idx="7">
                  <c:v>Vancouver - 2017</c:v>
                </c:pt>
                <c:pt idx="8">
                  <c:v>Singapore - 2018</c:v>
                </c:pt>
                <c:pt idx="9">
                  <c:v>Rome - 2019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703</c:v>
                </c:pt>
                <c:pt idx="1">
                  <c:v>640</c:v>
                </c:pt>
                <c:pt idx="2">
                  <c:v>667</c:v>
                </c:pt>
                <c:pt idx="3">
                  <c:v>867</c:v>
                </c:pt>
                <c:pt idx="4">
                  <c:v>945</c:v>
                </c:pt>
                <c:pt idx="5">
                  <c:v>1110</c:v>
                </c:pt>
                <c:pt idx="6">
                  <c:v>1095</c:v>
                </c:pt>
                <c:pt idx="7">
                  <c:v>960</c:v>
                </c:pt>
                <c:pt idx="8">
                  <c:v>684</c:v>
                </c:pt>
                <c:pt idx="9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9-4C59-A271-67F4E7E929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3781096"/>
        <c:axId val="493781488"/>
      </c:barChart>
      <c:catAx>
        <c:axId val="49378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781488"/>
        <c:crosses val="autoZero"/>
        <c:auto val="1"/>
        <c:lblAlgn val="ctr"/>
        <c:lblOffset val="100"/>
        <c:noMultiLvlLbl val="0"/>
      </c:catAx>
      <c:valAx>
        <c:axId val="493781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78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1180</c:v>
                </c:pt>
                <c:pt idx="1">
                  <c:v>1805</c:v>
                </c:pt>
                <c:pt idx="2">
                  <c:v>2083</c:v>
                </c:pt>
                <c:pt idx="3">
                  <c:v>1686</c:v>
                </c:pt>
                <c:pt idx="4">
                  <c:v>1748</c:v>
                </c:pt>
                <c:pt idx="5">
                  <c:v>1817</c:v>
                </c:pt>
                <c:pt idx="6">
                  <c:v>2100</c:v>
                </c:pt>
                <c:pt idx="7">
                  <c:v>1564</c:v>
                </c:pt>
                <c:pt idx="8">
                  <c:v>2411</c:v>
                </c:pt>
                <c:pt idx="9">
                  <c:v>2666</c:v>
                </c:pt>
                <c:pt idx="10">
                  <c:v>3112</c:v>
                </c:pt>
                <c:pt idx="11">
                  <c:v>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6-4B44-BA4B-C15C685A6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774072"/>
        <c:axId val="634770872"/>
      </c:barChart>
      <c:catAx>
        <c:axId val="63477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70872"/>
        <c:crosses val="autoZero"/>
        <c:auto val="1"/>
        <c:lblAlgn val="ctr"/>
        <c:lblOffset val="100"/>
        <c:noMultiLvlLbl val="0"/>
      </c:catAx>
      <c:valAx>
        <c:axId val="63477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Membership by Type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B-4806-8807-B29E945EFA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EB-4806-8807-B29E945EFA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Student - 1,886</c:v>
                </c:pt>
                <c:pt idx="1">
                  <c:v>Active - 1,361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1886</c:v>
                </c:pt>
                <c:pt idx="1">
                  <c:v>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B-4806-8807-B29E945EFA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23-4F5C-898B-8ABF43D375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23-4F5C-898B-8ABF43D375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23-4F5C-898B-8ABF43D375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23-4F5C-898B-8ABF43D375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23-4F5C-898B-8ABF43D375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23-4F5C-898B-8ABF43D37578}"/>
              </c:ext>
            </c:extLst>
          </c:dPt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Australia</c:v>
                </c:pt>
                <c:pt idx="3">
                  <c:v>Europe</c:v>
                </c:pt>
                <c:pt idx="4">
                  <c:v>North America</c:v>
                </c:pt>
                <c:pt idx="5">
                  <c:v>South America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 formatCode="General">
                  <c:v>6</c:v>
                </c:pt>
                <c:pt idx="1">
                  <c:v>511</c:v>
                </c:pt>
                <c:pt idx="2" formatCode="General">
                  <c:v>92</c:v>
                </c:pt>
                <c:pt idx="3" formatCode="General">
                  <c:v>1510</c:v>
                </c:pt>
                <c:pt idx="4">
                  <c:v>1094</c:v>
                </c:pt>
                <c:pt idx="5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23-4F5C-898B-8ABF43D37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D-45A9-8B27-E1B44AAFEB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CD-45A9-8B27-E1B44AAFEB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D-45A9-8B27-E1B44AAFEB3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D-45A9-8B27-E1B44AAFEB3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CD-45A9-8B27-E1B44AAFEB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</c:v>
                </c:pt>
                <c:pt idx="1">
                  <c:v>Woman</c:v>
                </c:pt>
                <c:pt idx="2">
                  <c:v>Self Defined</c:v>
                </c:pt>
                <c:pt idx="3">
                  <c:v>Prefer not to answer</c:v>
                </c:pt>
                <c:pt idx="4">
                  <c:v>Incomplete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593</c:v>
                </c:pt>
                <c:pt idx="1">
                  <c:v>582</c:v>
                </c:pt>
                <c:pt idx="2">
                  <c:v>4</c:v>
                </c:pt>
                <c:pt idx="3">
                  <c:v>26</c:v>
                </c:pt>
                <c:pt idx="4">
                  <c:v>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CD-45A9-8B27-E1B44AAFE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6906232"/>
        <c:axId val="766902712"/>
      </c:barChart>
      <c:catAx>
        <c:axId val="76690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902712"/>
        <c:crosses val="autoZero"/>
        <c:auto val="1"/>
        <c:lblAlgn val="ctr"/>
        <c:lblOffset val="100"/>
        <c:noMultiLvlLbl val="0"/>
      </c:catAx>
      <c:valAx>
        <c:axId val="76690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90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1585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4.3613707165108997E-2"/>
                  <c:y val="-2.68817204301074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84-4A46-BEE8-762F3445DAC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2663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84-4A46-BEE8-762F3445D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Sheet1!$A$4:$A$17</c:f>
              <c:strCache>
                <c:ptCount val="13"/>
                <c:pt idx="0">
                  <c:v>Chicago-2007</c:v>
                </c:pt>
                <c:pt idx="1">
                  <c:v>Melbourne-2008</c:v>
                </c:pt>
                <c:pt idx="2">
                  <c:v>San Francisco-2009</c:v>
                </c:pt>
                <c:pt idx="3">
                  <c:v>Barcelona-2010</c:v>
                </c:pt>
                <c:pt idx="4">
                  <c:v>Quebec City-2011</c:v>
                </c:pt>
                <c:pt idx="5">
                  <c:v>Beijing-2012</c:v>
                </c:pt>
                <c:pt idx="6">
                  <c:v>Seattle-2013</c:v>
                </c:pt>
                <c:pt idx="7">
                  <c:v>Hamburg-2014</c:v>
                </c:pt>
                <c:pt idx="8">
                  <c:v>Honolulu - 2015</c:v>
                </c:pt>
                <c:pt idx="9">
                  <c:v>Geneva - 2016</c:v>
                </c:pt>
                <c:pt idx="10">
                  <c:v>Vancouver - 2017</c:v>
                </c:pt>
                <c:pt idx="11">
                  <c:v>Singapore - 2018</c:v>
                </c:pt>
                <c:pt idx="12">
                  <c:v>Rome - 2019</c:v>
                </c:pt>
              </c:strCache>
            </c:strRef>
          </c:cat>
          <c:val>
            <c:numRef>
              <c:f>Sheet1!$B$4:$B$17</c:f>
              <c:numCache>
                <c:formatCode>General</c:formatCode>
                <c:ptCount val="14"/>
                <c:pt idx="0">
                  <c:v>1832</c:v>
                </c:pt>
                <c:pt idx="1">
                  <c:v>1678</c:v>
                </c:pt>
                <c:pt idx="2">
                  <c:v>2510</c:v>
                </c:pt>
                <c:pt idx="3">
                  <c:v>3488</c:v>
                </c:pt>
                <c:pt idx="4">
                  <c:v>2326</c:v>
                </c:pt>
                <c:pt idx="5">
                  <c:v>2303</c:v>
                </c:pt>
                <c:pt idx="6">
                  <c:v>2474</c:v>
                </c:pt>
                <c:pt idx="7">
                  <c:v>3225</c:v>
                </c:pt>
                <c:pt idx="8">
                  <c:v>2904</c:v>
                </c:pt>
                <c:pt idx="9">
                  <c:v>3168</c:v>
                </c:pt>
                <c:pt idx="10">
                  <c:v>2663</c:v>
                </c:pt>
                <c:pt idx="11">
                  <c:v>2066</c:v>
                </c:pt>
                <c:pt idx="12" formatCode="#,##0">
                  <c:v>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4-4A46-BEE8-762F3445D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482496"/>
        <c:axId val="410482104"/>
      </c:barChart>
      <c:catAx>
        <c:axId val="410482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82104"/>
        <c:crosses val="autoZero"/>
        <c:auto val="1"/>
        <c:lblAlgn val="ctr"/>
        <c:lblOffset val="100"/>
        <c:noMultiLvlLbl val="0"/>
      </c:catAx>
      <c:valAx>
        <c:axId val="410482104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E-47F8-AD96-A0A22BF4A7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E-47F8-AD96-A0A22BF4A7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FE-47F8-AD96-A0A22BF4A7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FE-47F8-AD96-A0A22BF4A7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FE-47F8-AD96-A0A22BF4A78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FE-47F8-AD96-A0A22BF4A786}"/>
              </c:ext>
            </c:extLst>
          </c:dPt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Australia</c:v>
                </c:pt>
                <c:pt idx="3">
                  <c:v>Europe</c:v>
                </c:pt>
                <c:pt idx="4">
                  <c:v>North America</c:v>
                </c:pt>
                <c:pt idx="5">
                  <c:v>South America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 formatCode="General">
                  <c:v>5</c:v>
                </c:pt>
                <c:pt idx="1">
                  <c:v>569</c:v>
                </c:pt>
                <c:pt idx="2" formatCode="General">
                  <c:v>94</c:v>
                </c:pt>
                <c:pt idx="3">
                  <c:v>1870</c:v>
                </c:pt>
                <c:pt idx="4">
                  <c:v>1066</c:v>
                </c:pt>
                <c:pt idx="5" formatCode="General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FE-47F8-AD96-A0A22BF4A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3280632"/>
        <c:axId val="583282232"/>
      </c:barChart>
      <c:valAx>
        <c:axId val="583282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280632"/>
        <c:crosses val="autoZero"/>
        <c:crossBetween val="between"/>
      </c:valAx>
      <c:catAx>
        <c:axId val="583280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282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2013 Seattle</c:v>
                </c:pt>
                <c:pt idx="1">
                  <c:v>2014 Hamburg</c:v>
                </c:pt>
                <c:pt idx="2">
                  <c:v>2015 Honolulu</c:v>
                </c:pt>
                <c:pt idx="3">
                  <c:v>2016 Geneva</c:v>
                </c:pt>
                <c:pt idx="4">
                  <c:v>2017 Vancouver</c:v>
                </c:pt>
                <c:pt idx="5">
                  <c:v>2018 Singapore</c:v>
                </c:pt>
                <c:pt idx="6">
                  <c:v>2019 Rome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861</c:v>
                </c:pt>
                <c:pt idx="1">
                  <c:v>975</c:v>
                </c:pt>
                <c:pt idx="2">
                  <c:v>778</c:v>
                </c:pt>
                <c:pt idx="3">
                  <c:v>994</c:v>
                </c:pt>
                <c:pt idx="4">
                  <c:v>905</c:v>
                </c:pt>
                <c:pt idx="5">
                  <c:v>528</c:v>
                </c:pt>
                <c:pt idx="6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0-463F-B3D3-4E0C3AB228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2013 Seattle</c:v>
                </c:pt>
                <c:pt idx="1">
                  <c:v>2014 Hamburg</c:v>
                </c:pt>
                <c:pt idx="2">
                  <c:v>2015 Honolulu</c:v>
                </c:pt>
                <c:pt idx="3">
                  <c:v>2016 Geneva</c:v>
                </c:pt>
                <c:pt idx="4">
                  <c:v>2017 Vancouver</c:v>
                </c:pt>
                <c:pt idx="5">
                  <c:v>2018 Singapore</c:v>
                </c:pt>
                <c:pt idx="6">
                  <c:v>2019 Rome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223</c:v>
                </c:pt>
                <c:pt idx="1">
                  <c:v>333</c:v>
                </c:pt>
                <c:pt idx="2">
                  <c:v>242</c:v>
                </c:pt>
                <c:pt idx="3">
                  <c:v>385</c:v>
                </c:pt>
                <c:pt idx="4">
                  <c:v>188</c:v>
                </c:pt>
                <c:pt idx="5">
                  <c:v>162</c:v>
                </c:pt>
                <c:pt idx="6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0-463F-B3D3-4E0C3AB228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Student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2013 Seattle</c:v>
                </c:pt>
                <c:pt idx="1">
                  <c:v>2014 Hamburg</c:v>
                </c:pt>
                <c:pt idx="2">
                  <c:v>2015 Honolulu</c:v>
                </c:pt>
                <c:pt idx="3">
                  <c:v>2016 Geneva</c:v>
                </c:pt>
                <c:pt idx="4">
                  <c:v>2017 Vancouver</c:v>
                </c:pt>
                <c:pt idx="5">
                  <c:v>2018 Singapore</c:v>
                </c:pt>
                <c:pt idx="6">
                  <c:v>2019 Rome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1031</c:v>
                </c:pt>
                <c:pt idx="1">
                  <c:v>1385</c:v>
                </c:pt>
                <c:pt idx="2">
                  <c:v>829</c:v>
                </c:pt>
                <c:pt idx="3">
                  <c:v>1353</c:v>
                </c:pt>
                <c:pt idx="4">
                  <c:v>1121</c:v>
                </c:pt>
                <c:pt idx="5">
                  <c:v>862</c:v>
                </c:pt>
                <c:pt idx="6">
                  <c:v>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0-463F-B3D3-4E0C3AB228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Student Nonmember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2013 Seattle</c:v>
                </c:pt>
                <c:pt idx="1">
                  <c:v>2014 Hamburg</c:v>
                </c:pt>
                <c:pt idx="2">
                  <c:v>2015 Honolulu</c:v>
                </c:pt>
                <c:pt idx="3">
                  <c:v>2016 Geneva</c:v>
                </c:pt>
                <c:pt idx="4">
                  <c:v>2017 Vancouver</c:v>
                </c:pt>
                <c:pt idx="5">
                  <c:v>2018 Singapore</c:v>
                </c:pt>
                <c:pt idx="6">
                  <c:v>2019 Rome</c:v>
                </c:pt>
              </c:strCache>
            </c:strRef>
          </c:cat>
          <c:val>
            <c:numRef>
              <c:f>Sheet1!$E$3:$E$9</c:f>
              <c:numCache>
                <c:formatCode>General</c:formatCode>
                <c:ptCount val="7"/>
                <c:pt idx="0">
                  <c:v>264</c:v>
                </c:pt>
                <c:pt idx="1">
                  <c:v>430</c:v>
                </c:pt>
                <c:pt idx="2">
                  <c:v>225</c:v>
                </c:pt>
                <c:pt idx="3">
                  <c:v>436</c:v>
                </c:pt>
                <c:pt idx="4">
                  <c:v>177</c:v>
                </c:pt>
                <c:pt idx="5">
                  <c:v>199</c:v>
                </c:pt>
                <c:pt idx="6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50-463F-B3D3-4E0C3AB22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705664"/>
        <c:axId val="519706056"/>
      </c:barChart>
      <c:catAx>
        <c:axId val="51970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9706056"/>
        <c:crosses val="autoZero"/>
        <c:auto val="1"/>
        <c:lblAlgn val="ctr"/>
        <c:lblOffset val="100"/>
        <c:noMultiLvlLbl val="0"/>
      </c:catAx>
      <c:valAx>
        <c:axId val="519706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1970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7-4516-8D4D-41820DA2CF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7-4516-8D4D-41820DA2CF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7-4516-8D4D-41820DA2CF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F7-4516-8D4D-41820DA2CF0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F7-4516-8D4D-41820DA2CF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Man</c:v>
                </c:pt>
                <c:pt idx="1">
                  <c:v>Woman</c:v>
                </c:pt>
                <c:pt idx="2">
                  <c:v>Self Defined</c:v>
                </c:pt>
                <c:pt idx="3">
                  <c:v>Prefer not to answer</c:v>
                </c:pt>
                <c:pt idx="4">
                  <c:v>Incomplete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1829</c:v>
                </c:pt>
                <c:pt idx="1">
                  <c:v>1638</c:v>
                </c:pt>
                <c:pt idx="2">
                  <c:v>10</c:v>
                </c:pt>
                <c:pt idx="3">
                  <c:v>180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F7-4516-8D4D-41820DA2C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6888952"/>
        <c:axId val="766890232"/>
      </c:barChart>
      <c:catAx>
        <c:axId val="76688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890232"/>
        <c:crosses val="autoZero"/>
        <c:auto val="1"/>
        <c:lblAlgn val="ctr"/>
        <c:lblOffset val="100"/>
        <c:noMultiLvlLbl val="0"/>
      </c:catAx>
      <c:valAx>
        <c:axId val="76689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88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2C470-92B7-4944-98BB-9322AC1FCDA3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3E89E47-400E-40C4-99FD-403434D4EF7F}">
      <dgm:prSet phldrT="[Text]"/>
      <dgm:spPr/>
      <dgm:t>
        <a:bodyPr/>
        <a:lstStyle/>
        <a:p>
          <a:r>
            <a:rPr lang="en-US" dirty="0"/>
            <a:t>Core Strategies (2018-2020)</a:t>
          </a:r>
        </a:p>
      </dgm:t>
    </dgm:pt>
    <dgm:pt modelId="{81DB3793-A612-4031-96CC-FE753770458A}" type="sibTrans" cxnId="{8F2A027D-2E29-4132-9225-A862FC1C7E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DA6A16-BA18-4121-B826-54F3317E6F94}" type="parTrans" cxnId="{8F2A027D-2E29-4132-9225-A862FC1C7E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8F87FE-6284-4AE9-ADED-579626CFC56D}">
      <dgm:prSet phldrT="[Text]" custT="1"/>
      <dgm:spPr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</dgm:spPr>
      <dgm:t>
        <a:bodyPr/>
        <a:lstStyle/>
        <a:p>
          <a:r>
            <a:rPr lang="en-US" sz="1800" b="1" i="1" dirty="0"/>
            <a:t>To expand OHBM's relationship with its membership by creating benefits and activities that foster strong member engagement.</a:t>
          </a:r>
          <a:r>
            <a:rPr lang="en-US" sz="1800" i="1" dirty="0"/>
            <a:t> </a:t>
          </a:r>
        </a:p>
      </dgm:t>
    </dgm:pt>
    <dgm:pt modelId="{7D718FBB-6B28-43CF-B2A0-0839D55FDBFB}" type="sibTrans" cxnId="{D8FC0D9F-4F90-4697-A8C0-5B4C1B22AA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0D01FE-7F4A-40D8-AE76-B8BAF2821359}" type="parTrans" cxnId="{D8FC0D9F-4F90-4697-A8C0-5B4C1B22AA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39F517-FA0B-47D2-8037-08CF6B4DE4B6}">
      <dgm:prSet custT="1"/>
      <dgm:spPr>
        <a:blipFill rotWithShape="0">
          <a:blip xmlns:r="http://schemas.openxmlformats.org/officeDocument/2006/relationships" r:embed="rId2">
            <a:lum bright="70000" contrast="-70000"/>
          </a:blip>
          <a:stretch>
            <a:fillRect/>
          </a:stretch>
        </a:blipFill>
      </dgm:spPr>
      <dgm:t>
        <a:bodyPr/>
        <a:lstStyle/>
        <a:p>
          <a:r>
            <a:rPr lang="en-US" sz="1800" b="1" i="1" dirty="0">
              <a:solidFill>
                <a:sysClr val="windowText" lastClr="000000"/>
              </a:solidFill>
            </a:rPr>
            <a:t>To accelerate the development and adoption of new, effective education processes and strategies to engage and educate members on new approaches relevant to human brain organization. </a:t>
          </a:r>
        </a:p>
      </dgm:t>
    </dgm:pt>
    <dgm:pt modelId="{927917DF-436A-4A7D-AE57-1366F7832D0B}" type="sibTrans" cxnId="{C84E0C51-7038-4321-8234-7E9277014936}">
      <dgm:prSet/>
      <dgm:spPr/>
      <dgm:t>
        <a:bodyPr/>
        <a:lstStyle/>
        <a:p>
          <a:endParaRPr lang="en-US"/>
        </a:p>
      </dgm:t>
    </dgm:pt>
    <dgm:pt modelId="{4661DC9F-4A3F-42E0-876F-A8E910E9F5B5}" type="parTrans" cxnId="{C84E0C51-7038-4321-8234-7E9277014936}">
      <dgm:prSet/>
      <dgm:spPr/>
      <dgm:t>
        <a:bodyPr/>
        <a:lstStyle/>
        <a:p>
          <a:endParaRPr lang="en-US"/>
        </a:p>
      </dgm:t>
    </dgm:pt>
    <dgm:pt modelId="{3DED494A-0A43-45CE-8237-33ADAABA5E8A}">
      <dgm:prSet custT="1"/>
      <dgm:spPr>
        <a:blipFill rotWithShape="0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</dgm:spPr>
      <dgm:t>
        <a:bodyPr/>
        <a:lstStyle/>
        <a:p>
          <a:r>
            <a:rPr lang="en-US" sz="1800" b="1" i="1" dirty="0"/>
            <a:t>To ensure OHBM as a Society has an infrastructure that supports the changing landscape for those who use neuroimaging to discover the organization of the human brain - this includes expanding engagement with other brain mapping communities and organizations.</a:t>
          </a:r>
        </a:p>
      </dgm:t>
    </dgm:pt>
    <dgm:pt modelId="{3D3194C9-C5B9-4733-B407-0940A7BCA338}" type="sibTrans" cxnId="{76D59625-48A1-4ADB-A199-B340741B69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80BE1C-0A19-4698-A8D3-519F3A24CBB5}" type="parTrans" cxnId="{76D59625-48A1-4ADB-A199-B340741B69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B4EF1A-5D02-464D-995B-68E01615999D}">
      <dgm:prSet custT="1"/>
      <dgm:spPr/>
      <dgm:t>
        <a:bodyPr/>
        <a:lstStyle/>
        <a:p>
          <a:r>
            <a:rPr lang="en-US" sz="1800" b="1" i="1" dirty="0"/>
            <a:t>To create an affordable, high quality publication platform, governed by the OHBM community and linked to governance including Council and </a:t>
          </a:r>
          <a:r>
            <a:rPr lang="en-US" sz="1800" b="1" i="1" dirty="0" err="1"/>
            <a:t>ComCom</a:t>
          </a:r>
          <a:r>
            <a:rPr lang="en-US" sz="1800" b="1" i="1" dirty="0"/>
            <a:t>.</a:t>
          </a:r>
        </a:p>
      </dgm:t>
    </dgm:pt>
    <dgm:pt modelId="{F69F9058-FCCE-4798-A1C3-680B68D2C219}" type="parTrans" cxnId="{A9E9F3AA-88BA-4306-AC10-F794459C341C}">
      <dgm:prSet/>
      <dgm:spPr/>
      <dgm:t>
        <a:bodyPr/>
        <a:lstStyle/>
        <a:p>
          <a:endParaRPr lang="en-US"/>
        </a:p>
      </dgm:t>
    </dgm:pt>
    <dgm:pt modelId="{FAB38814-3062-4038-84F0-72A9B5F7B34E}" type="sibTrans" cxnId="{A9E9F3AA-88BA-4306-AC10-F794459C341C}">
      <dgm:prSet/>
      <dgm:spPr/>
      <dgm:t>
        <a:bodyPr/>
        <a:lstStyle/>
        <a:p>
          <a:endParaRPr lang="en-US"/>
        </a:p>
      </dgm:t>
    </dgm:pt>
    <dgm:pt modelId="{0A0C86FE-5A62-4DDB-A62F-8B7F4B99D108}" type="pres">
      <dgm:prSet presAssocID="{F0A2C470-92B7-4944-98BB-9322AC1FCDA3}" presName="composite" presStyleCnt="0">
        <dgm:presLayoutVars>
          <dgm:chMax val="1"/>
          <dgm:dir/>
          <dgm:resizeHandles val="exact"/>
        </dgm:presLayoutVars>
      </dgm:prSet>
      <dgm:spPr/>
    </dgm:pt>
    <dgm:pt modelId="{DFF660AF-125D-485E-9C1B-E46A6DA5121A}" type="pres">
      <dgm:prSet presAssocID="{C3E89E47-400E-40C4-99FD-403434D4EF7F}" presName="roof" presStyleLbl="dkBgShp" presStyleIdx="0" presStyleCnt="2"/>
      <dgm:spPr/>
    </dgm:pt>
    <dgm:pt modelId="{6DF890BF-140A-499B-A05A-CA3E75E7DD36}" type="pres">
      <dgm:prSet presAssocID="{C3E89E47-400E-40C4-99FD-403434D4EF7F}" presName="pillars" presStyleCnt="0"/>
      <dgm:spPr/>
    </dgm:pt>
    <dgm:pt modelId="{216B5BA3-AA0A-4B43-B089-6CA998D4E372}" type="pres">
      <dgm:prSet presAssocID="{C3E89E47-400E-40C4-99FD-403434D4EF7F}" presName="pillar1" presStyleLbl="node1" presStyleIdx="0" presStyleCnt="4" custLinFactNeighborX="-16288" custLinFactNeighborY="1249">
        <dgm:presLayoutVars>
          <dgm:bulletEnabled val="1"/>
        </dgm:presLayoutVars>
      </dgm:prSet>
      <dgm:spPr/>
    </dgm:pt>
    <dgm:pt modelId="{D1ACEF09-F92C-4EDB-9590-B9F1677EA1CD}" type="pres">
      <dgm:prSet presAssocID="{EA39F517-FA0B-47D2-8037-08CF6B4DE4B6}" presName="pillarX" presStyleLbl="node1" presStyleIdx="1" presStyleCnt="4">
        <dgm:presLayoutVars>
          <dgm:bulletEnabled val="1"/>
        </dgm:presLayoutVars>
      </dgm:prSet>
      <dgm:spPr/>
    </dgm:pt>
    <dgm:pt modelId="{3DAE7017-416C-4359-807E-4D425D7E08C7}" type="pres">
      <dgm:prSet presAssocID="{E18F87FE-6284-4AE9-ADED-579626CFC56D}" presName="pillarX" presStyleLbl="node1" presStyleIdx="2" presStyleCnt="4" custScaleY="101058">
        <dgm:presLayoutVars>
          <dgm:bulletEnabled val="1"/>
        </dgm:presLayoutVars>
      </dgm:prSet>
      <dgm:spPr/>
    </dgm:pt>
    <dgm:pt modelId="{077BBCA9-72E2-4016-9E38-ACF87F385142}" type="pres">
      <dgm:prSet presAssocID="{91B4EF1A-5D02-464D-995B-68E01615999D}" presName="pillarX" presStyleLbl="node1" presStyleIdx="3" presStyleCnt="4">
        <dgm:presLayoutVars>
          <dgm:bulletEnabled val="1"/>
        </dgm:presLayoutVars>
      </dgm:prSet>
      <dgm:spPr/>
    </dgm:pt>
    <dgm:pt modelId="{0D36441A-502C-48E2-A0A5-52FA1D73EA01}" type="pres">
      <dgm:prSet presAssocID="{C3E89E47-400E-40C4-99FD-403434D4EF7F}" presName="base" presStyleLbl="dkBgShp" presStyleIdx="1" presStyleCnt="2"/>
      <dgm:spPr/>
    </dgm:pt>
  </dgm:ptLst>
  <dgm:cxnLst>
    <dgm:cxn modelId="{76D59625-48A1-4ADB-A199-B340741B69DC}" srcId="{C3E89E47-400E-40C4-99FD-403434D4EF7F}" destId="{3DED494A-0A43-45CE-8237-33ADAABA5E8A}" srcOrd="0" destOrd="0" parTransId="{A480BE1C-0A19-4698-A8D3-519F3A24CBB5}" sibTransId="{3D3194C9-C5B9-4733-B407-0940A7BCA338}"/>
    <dgm:cxn modelId="{38918644-F4CF-4565-ACAA-8E784BB7DE38}" type="presOf" srcId="{E18F87FE-6284-4AE9-ADED-579626CFC56D}" destId="{3DAE7017-416C-4359-807E-4D425D7E08C7}" srcOrd="0" destOrd="0" presId="urn:microsoft.com/office/officeart/2005/8/layout/hList3"/>
    <dgm:cxn modelId="{C84E0C51-7038-4321-8234-7E9277014936}" srcId="{C3E89E47-400E-40C4-99FD-403434D4EF7F}" destId="{EA39F517-FA0B-47D2-8037-08CF6B4DE4B6}" srcOrd="1" destOrd="0" parTransId="{4661DC9F-4A3F-42E0-876F-A8E910E9F5B5}" sibTransId="{927917DF-436A-4A7D-AE57-1366F7832D0B}"/>
    <dgm:cxn modelId="{6B24D976-8F7A-4FCA-AA64-0BD1C283C786}" type="presOf" srcId="{EA39F517-FA0B-47D2-8037-08CF6B4DE4B6}" destId="{D1ACEF09-F92C-4EDB-9590-B9F1677EA1CD}" srcOrd="0" destOrd="0" presId="urn:microsoft.com/office/officeart/2005/8/layout/hList3"/>
    <dgm:cxn modelId="{08906E78-4177-4A68-8C0B-E9E715D9B15D}" type="presOf" srcId="{3DED494A-0A43-45CE-8237-33ADAABA5E8A}" destId="{216B5BA3-AA0A-4B43-B089-6CA998D4E372}" srcOrd="0" destOrd="0" presId="urn:microsoft.com/office/officeart/2005/8/layout/hList3"/>
    <dgm:cxn modelId="{8F2A027D-2E29-4132-9225-A862FC1C7E8E}" srcId="{F0A2C470-92B7-4944-98BB-9322AC1FCDA3}" destId="{C3E89E47-400E-40C4-99FD-403434D4EF7F}" srcOrd="0" destOrd="0" parTransId="{99DA6A16-BA18-4121-B826-54F3317E6F94}" sibTransId="{81DB3793-A612-4031-96CC-FE753770458A}"/>
    <dgm:cxn modelId="{9F594B9C-DE4F-44C6-BFFB-6EE643FCF3FF}" type="presOf" srcId="{F0A2C470-92B7-4944-98BB-9322AC1FCDA3}" destId="{0A0C86FE-5A62-4DDB-A62F-8B7F4B99D108}" srcOrd="0" destOrd="0" presId="urn:microsoft.com/office/officeart/2005/8/layout/hList3"/>
    <dgm:cxn modelId="{D8FC0D9F-4F90-4697-A8C0-5B4C1B22AAF9}" srcId="{C3E89E47-400E-40C4-99FD-403434D4EF7F}" destId="{E18F87FE-6284-4AE9-ADED-579626CFC56D}" srcOrd="2" destOrd="0" parTransId="{AF0D01FE-7F4A-40D8-AE76-B8BAF2821359}" sibTransId="{7D718FBB-6B28-43CF-B2A0-0839D55FDBFB}"/>
    <dgm:cxn modelId="{AF17DCA7-A353-48AC-996D-63FB07D0AD0C}" type="presOf" srcId="{91B4EF1A-5D02-464D-995B-68E01615999D}" destId="{077BBCA9-72E2-4016-9E38-ACF87F385142}" srcOrd="0" destOrd="0" presId="urn:microsoft.com/office/officeart/2005/8/layout/hList3"/>
    <dgm:cxn modelId="{AB81CBA9-CB52-42B2-B4B2-F00B48D35110}" type="presOf" srcId="{C3E89E47-400E-40C4-99FD-403434D4EF7F}" destId="{DFF660AF-125D-485E-9C1B-E46A6DA5121A}" srcOrd="0" destOrd="0" presId="urn:microsoft.com/office/officeart/2005/8/layout/hList3"/>
    <dgm:cxn modelId="{A9E9F3AA-88BA-4306-AC10-F794459C341C}" srcId="{C3E89E47-400E-40C4-99FD-403434D4EF7F}" destId="{91B4EF1A-5D02-464D-995B-68E01615999D}" srcOrd="3" destOrd="0" parTransId="{F69F9058-FCCE-4798-A1C3-680B68D2C219}" sibTransId="{FAB38814-3062-4038-84F0-72A9B5F7B34E}"/>
    <dgm:cxn modelId="{C292248E-E299-43B0-96FB-37CF77C2258E}" type="presParOf" srcId="{0A0C86FE-5A62-4DDB-A62F-8B7F4B99D108}" destId="{DFF660AF-125D-485E-9C1B-E46A6DA5121A}" srcOrd="0" destOrd="0" presId="urn:microsoft.com/office/officeart/2005/8/layout/hList3"/>
    <dgm:cxn modelId="{66AF2E10-2817-4AFE-9AA5-0C54821FD6AC}" type="presParOf" srcId="{0A0C86FE-5A62-4DDB-A62F-8B7F4B99D108}" destId="{6DF890BF-140A-499B-A05A-CA3E75E7DD36}" srcOrd="1" destOrd="0" presId="urn:microsoft.com/office/officeart/2005/8/layout/hList3"/>
    <dgm:cxn modelId="{357B428C-91B8-4BD6-8D54-FBBFBDF6A5DD}" type="presParOf" srcId="{6DF890BF-140A-499B-A05A-CA3E75E7DD36}" destId="{216B5BA3-AA0A-4B43-B089-6CA998D4E372}" srcOrd="0" destOrd="0" presId="urn:microsoft.com/office/officeart/2005/8/layout/hList3"/>
    <dgm:cxn modelId="{818E2AC8-09D0-4B24-A17A-BD352248C5E9}" type="presParOf" srcId="{6DF890BF-140A-499B-A05A-CA3E75E7DD36}" destId="{D1ACEF09-F92C-4EDB-9590-B9F1677EA1CD}" srcOrd="1" destOrd="0" presId="urn:microsoft.com/office/officeart/2005/8/layout/hList3"/>
    <dgm:cxn modelId="{D35093AF-10E0-4D14-8B6B-303802B4F594}" type="presParOf" srcId="{6DF890BF-140A-499B-A05A-CA3E75E7DD36}" destId="{3DAE7017-416C-4359-807E-4D425D7E08C7}" srcOrd="2" destOrd="0" presId="urn:microsoft.com/office/officeart/2005/8/layout/hList3"/>
    <dgm:cxn modelId="{D977330F-91A2-4CA4-8AA3-5C4271FC0677}" type="presParOf" srcId="{6DF890BF-140A-499B-A05A-CA3E75E7DD36}" destId="{077BBCA9-72E2-4016-9E38-ACF87F385142}" srcOrd="3" destOrd="0" presId="urn:microsoft.com/office/officeart/2005/8/layout/hList3"/>
    <dgm:cxn modelId="{F4C8AF8E-7304-4CB5-80C1-4100A351596B}" type="presParOf" srcId="{0A0C86FE-5A62-4DDB-A62F-8B7F4B99D108}" destId="{0D36441A-502C-48E2-A0A5-52FA1D73EA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660AF-125D-485E-9C1B-E46A6DA5121A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Core Strategies (2018-2020)</a:t>
          </a:r>
        </a:p>
      </dsp:txBody>
      <dsp:txXfrm>
        <a:off x="0" y="0"/>
        <a:ext cx="12192000" cy="2057400"/>
      </dsp:txXfrm>
    </dsp:sp>
    <dsp:sp modelId="{216B5BA3-AA0A-4B43-B089-6CA998D4E372}">
      <dsp:nvSpPr>
        <dsp:cNvPr id="0" name=""/>
        <dsp:cNvSpPr/>
      </dsp:nvSpPr>
      <dsp:spPr>
        <a:xfrm>
          <a:off x="0" y="2111363"/>
          <a:ext cx="3047999" cy="4320540"/>
        </a:xfrm>
        <a:prstGeom prst="rect">
          <a:avLst/>
        </a:prstGeom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To ensure OHBM as a Society has an infrastructure that supports the changing landscape for those who use neuroimaging to discover the organization of the human brain - this includes expanding engagement with other brain mapping communities and organizations.</a:t>
          </a:r>
        </a:p>
      </dsp:txBody>
      <dsp:txXfrm>
        <a:off x="0" y="2111363"/>
        <a:ext cx="3047999" cy="4320540"/>
      </dsp:txXfrm>
    </dsp:sp>
    <dsp:sp modelId="{D1ACEF09-F92C-4EDB-9590-B9F1677EA1CD}">
      <dsp:nvSpPr>
        <dsp:cNvPr id="0" name=""/>
        <dsp:cNvSpPr/>
      </dsp:nvSpPr>
      <dsp:spPr>
        <a:xfrm>
          <a:off x="3047999" y="2057400"/>
          <a:ext cx="3047999" cy="4320540"/>
        </a:xfrm>
        <a:prstGeom prst="rect">
          <a:avLst/>
        </a:prstGeom>
        <a:blipFill rotWithShape="0">
          <a:blip xmlns:r="http://schemas.openxmlformats.org/officeDocument/2006/relationships" r:embed="rId2">
            <a:lum bright="70000" contrast="-70000"/>
          </a:blip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ysClr val="windowText" lastClr="000000"/>
              </a:solidFill>
            </a:rPr>
            <a:t>To accelerate the development and adoption of new, effective education processes and strategies to engage and educate members on new approaches relevant to human brain organization. </a:t>
          </a:r>
        </a:p>
      </dsp:txBody>
      <dsp:txXfrm>
        <a:off x="3047999" y="2057400"/>
        <a:ext cx="3047999" cy="4320540"/>
      </dsp:txXfrm>
    </dsp:sp>
    <dsp:sp modelId="{3DAE7017-416C-4359-807E-4D425D7E08C7}">
      <dsp:nvSpPr>
        <dsp:cNvPr id="0" name=""/>
        <dsp:cNvSpPr/>
      </dsp:nvSpPr>
      <dsp:spPr>
        <a:xfrm>
          <a:off x="6095999" y="2034544"/>
          <a:ext cx="3047999" cy="4366251"/>
        </a:xfrm>
        <a:prstGeom prst="rect">
          <a:avLst/>
        </a:prstGeom>
        <a:blipFill rotWithShape="0">
          <a:blip xmlns:r="http://schemas.openxmlformats.org/officeDocument/2006/relationships" r:embed="rId3">
            <a:lum bright="70000" contrast="-70000"/>
          </a:blip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To expand OHBM's relationship with its membership by creating benefits and activities that foster strong member engagement.</a:t>
          </a:r>
          <a:r>
            <a:rPr lang="en-US" sz="1800" i="1" kern="1200" dirty="0"/>
            <a:t> </a:t>
          </a:r>
        </a:p>
      </dsp:txBody>
      <dsp:txXfrm>
        <a:off x="6095999" y="2034544"/>
        <a:ext cx="3047999" cy="4366251"/>
      </dsp:txXfrm>
    </dsp:sp>
    <dsp:sp modelId="{077BBCA9-72E2-4016-9E38-ACF87F385142}">
      <dsp:nvSpPr>
        <dsp:cNvPr id="0" name=""/>
        <dsp:cNvSpPr/>
      </dsp:nvSpPr>
      <dsp:spPr>
        <a:xfrm>
          <a:off x="9144000" y="2057400"/>
          <a:ext cx="3047999" cy="4320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To create an affordable, high quality publication platform, governed by the OHBM community and linked to governance including Council and </a:t>
          </a:r>
          <a:r>
            <a:rPr lang="en-US" sz="1800" b="1" i="1" kern="1200" dirty="0" err="1"/>
            <a:t>ComCom</a:t>
          </a:r>
          <a:r>
            <a:rPr lang="en-US" sz="1800" b="1" i="1" kern="1200" dirty="0"/>
            <a:t>.</a:t>
          </a:r>
        </a:p>
      </dsp:txBody>
      <dsp:txXfrm>
        <a:off x="9144000" y="2057400"/>
        <a:ext cx="3047999" cy="4320540"/>
      </dsp:txXfrm>
    </dsp:sp>
    <dsp:sp modelId="{0D36441A-502C-48E2-A0A5-52FA1D73EA01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0.29606</cdr:x>
      <cdr:y>0.29983</cdr:y>
    </cdr:from>
    <cdr:to>
      <cdr:x>0.5</cdr:x>
      <cdr:y>0.44081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CAB387-BB94-4832-BF7B-414DB8B458E2}"/>
            </a:ext>
          </a:extLst>
        </cdr:cNvPr>
        <cdr:cNvSpPr txBox="1"/>
      </cdr:nvSpPr>
      <cdr:spPr>
        <a:xfrm xmlns:a="http://schemas.openxmlformats.org/drawingml/2006/main">
          <a:off x="3158358" y="1587062"/>
          <a:ext cx="2175642" cy="746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Active – 1,361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</cdr:x>
      <cdr:y>0.5</cdr:y>
    </cdr:from>
    <cdr:to>
      <cdr:x>0.73941</cdr:x>
      <cdr:y>0.58538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AC12D9C-F510-45CD-87E9-4516936203A1}"/>
            </a:ext>
          </a:extLst>
        </cdr:cNvPr>
        <cdr:cNvSpPr txBox="1"/>
      </cdr:nvSpPr>
      <cdr:spPr>
        <a:xfrm xmlns:a="http://schemas.openxmlformats.org/drawingml/2006/main">
          <a:off x="5334000" y="2646611"/>
          <a:ext cx="2554014" cy="451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STUDENT – 1,886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41E2-5194-44BF-983C-7050AAFAB52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929C-F92A-4B12-8DFA-52328404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2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57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7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3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9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37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2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8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2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4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0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9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3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7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1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5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7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7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0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04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9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9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2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9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2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929C-F92A-4B12-8DFA-523284047A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77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3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1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6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3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8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62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9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99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4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9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6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1C68-D3B5-4F09-9AA8-04ECEA04C53D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DF279F-BAC2-4053-A56B-D55DF2085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9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B83C26-5E36-44E2-BE00-90F187E34B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F43C11-EC1A-4B69-B679-6561032C0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MartaIGarrido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hyperlink" Target="https://twitter.com/aina_puce" TargetMode="External"/><Relationship Id="rId12" Type="http://schemas.openxmlformats.org/officeDocument/2006/relationships/image" Target="../media/image16.jpeg"/><Relationship Id="rId17" Type="http://schemas.openxmlformats.org/officeDocument/2006/relationships/hyperlink" Target="https://twitter.com/sosa_valdes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5" Type="http://schemas.openxmlformats.org/officeDocument/2006/relationships/image" Target="../media/image19.jpeg"/><Relationship Id="rId10" Type="http://schemas.openxmlformats.org/officeDocument/2006/relationships/hyperlink" Target="https://twitter.com/agramfor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bidasmeeg.wordpress.com/" TargetMode="External"/><Relationship Id="rId5" Type="http://schemas.openxmlformats.org/officeDocument/2006/relationships/hyperlink" Target="https://osf.io/a8dhx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48368-746F-40C1-9DAF-27AA3E8C010A}"/>
              </a:ext>
            </a:extLst>
          </p:cNvPr>
          <p:cNvSpPr txBox="1"/>
          <p:nvPr/>
        </p:nvSpPr>
        <p:spPr>
          <a:xfrm>
            <a:off x="1107989" y="2134734"/>
            <a:ext cx="9813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GENERAL ASSEMBLY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</a:rPr>
              <a:t>FEEDBACK FORUM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4" y="159152"/>
            <a:ext cx="7128733" cy="18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7939" y="77723"/>
            <a:ext cx="10058400" cy="83978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OHBM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7737" y="340613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OHBM COUNCIL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447892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8672" y="2657717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NOMINATING COMMITTEE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0554" y="1776682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COMMITTEE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1189" y="2980159"/>
            <a:ext cx="233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 &amp; GENDER COMMITTEE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3900" y="558180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ORGANIZING COMMITTEE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972215" y="2153177"/>
            <a:ext cx="43504" cy="843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63120" y="2996271"/>
            <a:ext cx="613681" cy="43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 flipV="1">
            <a:off x="6999685" y="3272547"/>
            <a:ext cx="1161504" cy="261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60368" y="3850547"/>
            <a:ext cx="478632" cy="628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673108" y="4817477"/>
            <a:ext cx="470892" cy="66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2652" y="4997029"/>
            <a:ext cx="277721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CHAPTERS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INTEREST GROUPS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569960" y="3985480"/>
            <a:ext cx="1068841" cy="831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8165" y="1830012"/>
            <a:ext cx="238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 COMMITTEE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60368" y="2476343"/>
            <a:ext cx="1089720" cy="735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12296" y="5329105"/>
            <a:ext cx="233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(Aperture)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5630" y="3935401"/>
            <a:ext cx="152770" cy="121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86078" y="836862"/>
            <a:ext cx="309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 Task Force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SIG Task Force -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Multi-Modal Task Force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Anniversary Task Force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214621" y="1948784"/>
            <a:ext cx="1297677" cy="1301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07977" y="3457622"/>
            <a:ext cx="233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COMMITTEE</a:t>
            </a:r>
          </a:p>
        </p:txBody>
      </p:sp>
      <p:cxnSp>
        <p:nvCxnSpPr>
          <p:cNvPr id="24" name="Straight Arrow Connector 23"/>
          <p:cNvCxnSpPr>
            <a:endCxn id="27" idx="3"/>
          </p:cNvCxnSpPr>
          <p:nvPr/>
        </p:nvCxnSpPr>
        <p:spPr>
          <a:xfrm flipH="1" flipV="1">
            <a:off x="4245769" y="3626899"/>
            <a:ext cx="631033" cy="42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E5774F6-51FD-4C07-A5DB-E0A95E9E198D}"/>
              </a:ext>
            </a:extLst>
          </p:cNvPr>
          <p:cNvSpPr txBox="1"/>
          <p:nvPr/>
        </p:nvSpPr>
        <p:spPr>
          <a:xfrm>
            <a:off x="1587103" y="4035993"/>
            <a:ext cx="263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FUNDRAISING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libri" panose="020F0502020204030204"/>
              </a:rPr>
              <a:t>NEW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F7D47-6622-4B60-B614-9D363D3F4DBF}"/>
              </a:ext>
            </a:extLst>
          </p:cNvPr>
          <p:cNvSpPr txBox="1"/>
          <p:nvPr/>
        </p:nvSpPr>
        <p:spPr>
          <a:xfrm>
            <a:off x="8681033" y="3766124"/>
            <a:ext cx="233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AWARDS COMMITTEE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A4108C-9998-4D8E-A0BB-FC54C8655067}"/>
              </a:ext>
            </a:extLst>
          </p:cNvPr>
          <p:cNvCxnSpPr/>
          <p:nvPr/>
        </p:nvCxnSpPr>
        <p:spPr>
          <a:xfrm flipH="1">
            <a:off x="4226464" y="3935401"/>
            <a:ext cx="877916" cy="22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C9166B-C20C-47E4-826A-E63D4924BA29}"/>
              </a:ext>
            </a:extLst>
          </p:cNvPr>
          <p:cNvCxnSpPr/>
          <p:nvPr/>
        </p:nvCxnSpPr>
        <p:spPr>
          <a:xfrm>
            <a:off x="7037954" y="3796176"/>
            <a:ext cx="1643079" cy="113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6B22E12-9463-4788-AFCB-7FBC82CA0B38}"/>
              </a:ext>
            </a:extLst>
          </p:cNvPr>
          <p:cNvSpPr/>
          <p:nvPr/>
        </p:nvSpPr>
        <p:spPr>
          <a:xfrm>
            <a:off x="978499" y="58910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SCIENTIFIC ADVISORY BOARD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27397A-7D84-4095-ACDE-992A519CC497}"/>
              </a:ext>
            </a:extLst>
          </p:cNvPr>
          <p:cNvCxnSpPr/>
          <p:nvPr/>
        </p:nvCxnSpPr>
        <p:spPr>
          <a:xfrm flipH="1">
            <a:off x="5104380" y="4035993"/>
            <a:ext cx="764575" cy="173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5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341" y="128789"/>
            <a:ext cx="10097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CURRENT OHBM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CHAPTERS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SPECIAL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INTEREST GROUPS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124" y="1225689"/>
            <a:ext cx="119730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Latin American Brain Mapping Network (LABMAN) Chapter – approved June 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Student/Post Doc Special Interest Group – approved June 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Alpine Chapter (serving Austria and Switzerland) – approved December 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Brain Research Society Turkey Chapter – approved December 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China Chapter – approved June 2015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Korean Society of Human Brain Mapping Chapter – approved June 2015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Open Science Special Interest Group – approved February 2016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Australia Chapter – approved November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News Gothic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Brain Art Special Interest Group – approved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48466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3" y="25625"/>
            <a:ext cx="4109592" cy="1094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08367-A9FA-43E1-8651-C6E94B446A2C}"/>
              </a:ext>
            </a:extLst>
          </p:cNvPr>
          <p:cNvSpPr/>
          <p:nvPr/>
        </p:nvSpPr>
        <p:spPr>
          <a:xfrm>
            <a:off x="901065" y="483353"/>
            <a:ext cx="11101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COLLABORATIONS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F4AA4-35E8-4F47-897A-FC90A1140DDB}"/>
              </a:ext>
            </a:extLst>
          </p:cNvPr>
          <p:cNvSpPr txBox="1"/>
          <p:nvPr/>
        </p:nvSpPr>
        <p:spPr>
          <a:xfrm>
            <a:off x="553994" y="1266063"/>
            <a:ext cx="115551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European Society of Neuroradiology (ESNR)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Federation of Clinical Neurophysiology (IFCN)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Neuroinformatics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Coordinating Facility (INCF)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World Health Organization (WHO)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German Society for Clinical Neurophysiology and Functional Imaging (DGKN)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Society of Biological Psychiatry (SOBP)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Global Brain Consortium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Alzheimer’s Association Conference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Brain Initiative PI Group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0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08367-A9FA-43E1-8651-C6E94B446A2C}"/>
              </a:ext>
            </a:extLst>
          </p:cNvPr>
          <p:cNvSpPr/>
          <p:nvPr/>
        </p:nvSpPr>
        <p:spPr>
          <a:xfrm>
            <a:off x="1090412" y="1285133"/>
            <a:ext cx="1110158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    PUBLISHING INITIATIVE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APERTURE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</a:t>
            </a:r>
            <a:endParaRPr lang="en-US" b="1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3200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 </a:t>
            </a:r>
            <a:r>
              <a:rPr lang="en-US" sz="4400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Jean-Baptiste Poline</a:t>
            </a:r>
            <a:endParaRPr lang="en-US" sz="4400" b="1" kern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TOPIC Chair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75AD88-CB5F-423B-9B85-BD4C14E7C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518" y="1554981"/>
            <a:ext cx="3193058" cy="38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CE096690-2B9E-46BD-A893-03A69271B17C}"/>
              </a:ext>
            </a:extLst>
          </p:cNvPr>
          <p:cNvSpPr/>
          <p:nvPr/>
        </p:nvSpPr>
        <p:spPr>
          <a:xfrm>
            <a:off x="1981676" y="1134346"/>
            <a:ext cx="8228647" cy="4426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7231">
              <a:buClr>
                <a:srgbClr val="000000"/>
              </a:buClr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An OHBM society initiative for a publishing platform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Not a classical journal: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955" lvl="1">
              <a:buClr>
                <a:srgbClr val="000000"/>
              </a:buClr>
              <a:buSzPct val="45000"/>
            </a:pPr>
            <a:r>
              <a:rPr lang="en-US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9776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Publish new type of research object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86" lvl="6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Tutorials, Notebooks, Software, Code, </a:t>
            </a:r>
            <a:r>
              <a:rPr lang="en-US" sz="254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etc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9776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Non profit – as inexpensive as possible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9776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Society managed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9776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content – open source of the platform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9776" lvl="4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Quality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83821" lvl="4">
              <a:buClr>
                <a:srgbClr val="000000"/>
              </a:buClr>
              <a:buSzPct val="45000"/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75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0" y="-122642"/>
            <a:ext cx="4751908" cy="1265642"/>
          </a:xfrm>
          <a:prstGeom prst="rect">
            <a:avLst/>
          </a:prstGeom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E43B36A9-CD45-45CD-9B56-6932B9216C20}"/>
              </a:ext>
            </a:extLst>
          </p:cNvPr>
          <p:cNvSpPr/>
          <p:nvPr/>
        </p:nvSpPr>
        <p:spPr>
          <a:xfrm>
            <a:off x="782856" y="-191673"/>
            <a:ext cx="9144393" cy="5391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endParaRPr lang="en-US" sz="235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November 2017: Approval by council to launch the initiative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83821" lvl="3" indent="-19595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Support for 3 years</a:t>
            </a:r>
          </a:p>
          <a:p>
            <a:pPr marL="587866" lvl="3">
              <a:buClr>
                <a:srgbClr val="000000"/>
              </a:buClr>
              <a:buSzPct val="45000"/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February 2018: Canadian Open Neuroscience Platform (A. Evans) project launch and support for the initiative</a:t>
            </a:r>
          </a:p>
          <a:p>
            <a:pPr marL="37231">
              <a:buClr>
                <a:srgbClr val="000000"/>
              </a:buClr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May 2018: name APERTURE chosen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June 2018: Collaborative Knowledge (</a:t>
            </a:r>
            <a:r>
              <a:rPr lang="en-US" sz="1996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CoKo</a:t>
            </a: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 Workshop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2018 Singapore Roundtable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September 2018: hiring developers for tuning platform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December 2018: Member Survey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231">
              <a:buClr>
                <a:srgbClr val="000000"/>
              </a:buClr>
            </a:pPr>
            <a:r>
              <a:rPr lang="en-US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354679">
              <a:buClr>
                <a:srgbClr val="000000"/>
              </a:buClr>
              <a:buFont typeface="Noto Sans Symbols"/>
              <a:buChar char="●"/>
            </a:pPr>
            <a:r>
              <a:rPr lang="en-US" sz="199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2019 Rome Roundtable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25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08367-A9FA-43E1-8651-C6E94B446A2C}"/>
              </a:ext>
            </a:extLst>
          </p:cNvPr>
          <p:cNvSpPr/>
          <p:nvPr/>
        </p:nvSpPr>
        <p:spPr>
          <a:xfrm>
            <a:off x="1090412" y="1285133"/>
            <a:ext cx="1110158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             DIVERSITY &amp; GENDER 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INITIATIVES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</a:t>
            </a:r>
            <a:endParaRPr lang="en-US" b="1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Ishmael </a:t>
            </a:r>
            <a:r>
              <a:rPr lang="en-US" sz="4400" b="1" kern="0" dirty="0" err="1">
                <a:latin typeface="Avenir Next Demi Bold"/>
                <a:ea typeface="Avenir Next Demi Bold"/>
                <a:cs typeface="Avenir Next Demi Bold"/>
                <a:sym typeface="Avenir Next Demi Bold"/>
              </a:rPr>
              <a:t>Ammareh</a:t>
            </a:r>
            <a:endParaRPr lang="en-US" sz="4400" b="1" kern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DGC Chair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DCF33-93D7-43AD-96FA-C14EAC0DA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75" y="1687409"/>
            <a:ext cx="3132893" cy="33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08367-A9FA-43E1-8651-C6E94B446A2C}"/>
              </a:ext>
            </a:extLst>
          </p:cNvPr>
          <p:cNvSpPr/>
          <p:nvPr/>
        </p:nvSpPr>
        <p:spPr>
          <a:xfrm>
            <a:off x="-1501308" y="621477"/>
            <a:ext cx="1110158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             WHITE PAPER DEVELOPMENT</a:t>
            </a:r>
            <a:endParaRPr lang="en-US" sz="4400" b="1" kern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2E78A-90AF-4C6A-B10B-26CDCBB33162}"/>
              </a:ext>
            </a:extLst>
          </p:cNvPr>
          <p:cNvSpPr txBox="1"/>
          <p:nvPr/>
        </p:nvSpPr>
        <p:spPr>
          <a:xfrm>
            <a:off x="297610" y="2039908"/>
            <a:ext cx="397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MEG/EEG White Paper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C0180-9978-46BF-9807-BB70A4177398}"/>
              </a:ext>
            </a:extLst>
          </p:cNvPr>
          <p:cNvSpPr txBox="1"/>
          <p:nvPr/>
        </p:nvSpPr>
        <p:spPr>
          <a:xfrm>
            <a:off x="6356248" y="2093338"/>
            <a:ext cx="463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Multi-Modal White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E925-69B4-432A-AD37-6F914B93DB25}"/>
              </a:ext>
            </a:extLst>
          </p:cNvPr>
          <p:cNvSpPr txBox="1"/>
          <p:nvPr/>
        </p:nvSpPr>
        <p:spPr>
          <a:xfrm>
            <a:off x="2778066" y="3889670"/>
            <a:ext cx="3090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Cyril </a:t>
            </a:r>
            <a:r>
              <a:rPr lang="en-US" sz="3200" dirty="0" err="1"/>
              <a:t>Pernet</a:t>
            </a:r>
            <a:endParaRPr lang="en-US" sz="3200" dirty="0"/>
          </a:p>
          <a:p>
            <a:r>
              <a:rPr lang="en-US" sz="3200" dirty="0"/>
              <a:t>COBIDAS Chair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7E63A-9B99-4179-B743-6FA1B23C0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3530"/>
            <a:ext cx="2032080" cy="2717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786254-13CA-47D7-B521-1D117FF3DD1F}"/>
              </a:ext>
            </a:extLst>
          </p:cNvPr>
          <p:cNvSpPr txBox="1"/>
          <p:nvPr/>
        </p:nvSpPr>
        <p:spPr>
          <a:xfrm>
            <a:off x="8142516" y="3806928"/>
            <a:ext cx="363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Arno Villringer</a:t>
            </a:r>
          </a:p>
          <a:p>
            <a:r>
              <a:rPr lang="en-US" sz="3200" dirty="0"/>
              <a:t>Multi-Modal Chair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2D064-0FA3-4B28-8825-B0B71D4BA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0" y="2758112"/>
            <a:ext cx="2619612" cy="24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2" y="46442"/>
            <a:ext cx="4968906" cy="13234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418C0B-1015-4E7A-9B9D-FC5AE463D872}"/>
              </a:ext>
            </a:extLst>
          </p:cNvPr>
          <p:cNvSpPr txBox="1">
            <a:spLocks/>
          </p:cNvSpPr>
          <p:nvPr/>
        </p:nvSpPr>
        <p:spPr>
          <a:xfrm>
            <a:off x="6096000" y="353395"/>
            <a:ext cx="4577916" cy="709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COBIDAS MEEG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9C80EC-E034-4CA7-A179-1CA36E0A702F}"/>
              </a:ext>
            </a:extLst>
          </p:cNvPr>
          <p:cNvSpPr txBox="1">
            <a:spLocks/>
          </p:cNvSpPr>
          <p:nvPr/>
        </p:nvSpPr>
        <p:spPr>
          <a:xfrm>
            <a:off x="3345200" y="1311584"/>
            <a:ext cx="6220627" cy="520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Aina Puce, co-chair of the committee</a:t>
            </a:r>
          </a:p>
        </p:txBody>
      </p:sp>
      <p:pic>
        <p:nvPicPr>
          <p:cNvPr id="9" name="Picture 2" descr="Aina Puce">
            <a:extLst>
              <a:ext uri="{FF2B5EF4-FFF2-40B4-BE49-F238E27FC236}">
                <a16:creationId xmlns:a16="http://schemas.microsoft.com/office/drawing/2014/main" id="{A88FE031-2BC1-48CC-A0B8-212E5707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93" y="1280840"/>
            <a:ext cx="1303979" cy="11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256983-F36B-43E6-A68D-CCA15DEBA4D2}"/>
              </a:ext>
            </a:extLst>
          </p:cNvPr>
          <p:cNvSpPr/>
          <p:nvPr/>
        </p:nvSpPr>
        <p:spPr>
          <a:xfrm>
            <a:off x="9672399" y="2412815"/>
            <a:ext cx="1495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dirty="0" err="1">
                <a:solidFill>
                  <a:srgbClr val="0070C0"/>
                </a:solidFill>
                <a:latin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aina_puce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CDD77-941D-4728-9070-F59CA4C75B98}"/>
              </a:ext>
            </a:extLst>
          </p:cNvPr>
          <p:cNvSpPr/>
          <p:nvPr/>
        </p:nvSpPr>
        <p:spPr>
          <a:xfrm>
            <a:off x="676250" y="3112980"/>
            <a:ext cx="1890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M. Garrido</a:t>
            </a:r>
          </a:p>
          <a:p>
            <a:r>
              <a:rPr lang="en-GB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 err="1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MartaIGarrido</a:t>
            </a:r>
            <a:r>
              <a:rPr lang="en-GB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GB" dirty="0"/>
          </a:p>
        </p:txBody>
      </p:sp>
      <p:pic>
        <p:nvPicPr>
          <p:cNvPr id="12" name="Picture 4" descr="Marta  Garrido">
            <a:extLst>
              <a:ext uri="{FF2B5EF4-FFF2-40B4-BE49-F238E27FC236}">
                <a16:creationId xmlns:a16="http://schemas.microsoft.com/office/drawing/2014/main" id="{5FABC517-5E78-45E1-A6F1-99DE5F5B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1" y="1864310"/>
            <a:ext cx="1120166" cy="1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C6D6C6-1318-4D83-872A-C7F5E170E71E}"/>
              </a:ext>
            </a:extLst>
          </p:cNvPr>
          <p:cNvSpPr/>
          <p:nvPr/>
        </p:nvSpPr>
        <p:spPr>
          <a:xfrm>
            <a:off x="2568002" y="3093157"/>
            <a:ext cx="1541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GB" dirty="0">
                <a:latin typeface="Open Sans"/>
              </a:rPr>
              <a:t>Gramfort</a:t>
            </a:r>
          </a:p>
          <a:p>
            <a:r>
              <a:rPr lang="en-GB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dirty="0" err="1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agramfort</a:t>
            </a:r>
            <a:endParaRPr lang="en-GB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pic>
        <p:nvPicPr>
          <p:cNvPr id="14" name="Picture 6" descr="Alexandre Gramfort">
            <a:extLst>
              <a:ext uri="{FF2B5EF4-FFF2-40B4-BE49-F238E27FC236}">
                <a16:creationId xmlns:a16="http://schemas.microsoft.com/office/drawing/2014/main" id="{42F56688-48B0-48C2-8E81-80E72993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05" y="1837779"/>
            <a:ext cx="1113710" cy="11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38E951-4757-4DDE-B21A-56E997087C7C}"/>
              </a:ext>
            </a:extLst>
          </p:cNvPr>
          <p:cNvSpPr/>
          <p:nvPr/>
        </p:nvSpPr>
        <p:spPr>
          <a:xfrm>
            <a:off x="4241239" y="3066813"/>
            <a:ext cx="130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Open Sans"/>
              </a:rPr>
              <a:t>N. </a:t>
            </a:r>
            <a:r>
              <a:rPr lang="en-GB" dirty="0" err="1">
                <a:latin typeface="Open Sans"/>
              </a:rPr>
              <a:t>Maurits</a:t>
            </a:r>
            <a:endParaRPr lang="en-GB" b="0" i="0" dirty="0">
              <a:effectLst/>
              <a:latin typeface="Open Sans"/>
            </a:endParaRPr>
          </a:p>
        </p:txBody>
      </p:sp>
      <p:pic>
        <p:nvPicPr>
          <p:cNvPr id="16" name="Picture 8" descr="Image result for natasha maurits">
            <a:extLst>
              <a:ext uri="{FF2B5EF4-FFF2-40B4-BE49-F238E27FC236}">
                <a16:creationId xmlns:a16="http://schemas.microsoft.com/office/drawing/2014/main" id="{62F859BD-1784-4E43-8C2A-259CCC00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83" y="1830789"/>
            <a:ext cx="1040202" cy="11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275FDC-3866-48FD-A531-10352B7D186A}"/>
              </a:ext>
            </a:extLst>
          </p:cNvPr>
          <p:cNvSpPr/>
          <p:nvPr/>
        </p:nvSpPr>
        <p:spPr>
          <a:xfrm>
            <a:off x="5753611" y="3093157"/>
            <a:ext cx="1117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C. Michel</a:t>
            </a:r>
          </a:p>
        </p:txBody>
      </p:sp>
      <p:pic>
        <p:nvPicPr>
          <p:cNvPr id="18" name="Picture 10" descr="Image result for Christoph Michel">
            <a:extLst>
              <a:ext uri="{FF2B5EF4-FFF2-40B4-BE49-F238E27FC236}">
                <a16:creationId xmlns:a16="http://schemas.microsoft.com/office/drawing/2014/main" id="{D7C43AE4-9DED-403C-9570-E70ECA76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4" y="1815008"/>
            <a:ext cx="1148780" cy="11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3BD7E0-03BE-4D59-BB25-BAA2681BC180}"/>
              </a:ext>
            </a:extLst>
          </p:cNvPr>
          <p:cNvSpPr/>
          <p:nvPr/>
        </p:nvSpPr>
        <p:spPr>
          <a:xfrm>
            <a:off x="949629" y="5093536"/>
            <a:ext cx="972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Open Sans"/>
              </a:rPr>
              <a:t>E. Pang</a:t>
            </a:r>
            <a:endParaRPr lang="en-GB" b="0" i="0" dirty="0">
              <a:effectLst/>
              <a:latin typeface="Open Sans"/>
            </a:endParaRPr>
          </a:p>
        </p:txBody>
      </p:sp>
      <p:pic>
        <p:nvPicPr>
          <p:cNvPr id="23" name="Picture 12" descr="Staff photo">
            <a:extLst>
              <a:ext uri="{FF2B5EF4-FFF2-40B4-BE49-F238E27FC236}">
                <a16:creationId xmlns:a16="http://schemas.microsoft.com/office/drawing/2014/main" id="{4F2CD7BE-FE0B-4863-A9E8-9FEA4CB74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r="9213"/>
          <a:stretch/>
        </p:blipFill>
        <p:spPr bwMode="auto">
          <a:xfrm>
            <a:off x="959771" y="3899728"/>
            <a:ext cx="1073026" cy="11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s://people.aalto.fi/files/1159944.jpg">
            <a:extLst>
              <a:ext uri="{FF2B5EF4-FFF2-40B4-BE49-F238E27FC236}">
                <a16:creationId xmlns:a16="http://schemas.microsoft.com/office/drawing/2014/main" id="{E4320230-02B5-4060-95C5-960A682F8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22268" b="28079"/>
          <a:stretch/>
        </p:blipFill>
        <p:spPr bwMode="auto">
          <a:xfrm>
            <a:off x="2480192" y="3913889"/>
            <a:ext cx="1287923" cy="112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A8928FB-AB08-406B-8295-D3ADB572D479}"/>
              </a:ext>
            </a:extLst>
          </p:cNvPr>
          <p:cNvSpPr/>
          <p:nvPr/>
        </p:nvSpPr>
        <p:spPr>
          <a:xfrm>
            <a:off x="2405265" y="5107027"/>
            <a:ext cx="12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R. </a:t>
            </a:r>
            <a:r>
              <a:rPr lang="en-GB" dirty="0" err="1"/>
              <a:t>Salmelin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5F0090-5F6B-4A10-B626-404CC11FB67C}"/>
              </a:ext>
            </a:extLst>
          </p:cNvPr>
          <p:cNvSpPr/>
          <p:nvPr/>
        </p:nvSpPr>
        <p:spPr>
          <a:xfrm>
            <a:off x="4054495" y="5130229"/>
            <a:ext cx="169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J.M. </a:t>
            </a:r>
            <a:r>
              <a:rPr lang="en-GB" dirty="0" err="1"/>
              <a:t>Schoffelen</a:t>
            </a:r>
            <a:endParaRPr lang="en-GB" dirty="0"/>
          </a:p>
        </p:txBody>
      </p:sp>
      <p:pic>
        <p:nvPicPr>
          <p:cNvPr id="27" name="Picture 16" descr="J.M. Schoffelen (Jan Mathijs)">
            <a:extLst>
              <a:ext uri="{FF2B5EF4-FFF2-40B4-BE49-F238E27FC236}">
                <a16:creationId xmlns:a16="http://schemas.microsoft.com/office/drawing/2014/main" id="{B641008B-B69E-46B1-AE41-32BF583E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08" y="3806294"/>
            <a:ext cx="990034" cy="11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EA2633-00E5-4A52-A6BB-8C2DB3DFED70}"/>
              </a:ext>
            </a:extLst>
          </p:cNvPr>
          <p:cNvSpPr/>
          <p:nvPr/>
        </p:nvSpPr>
        <p:spPr>
          <a:xfrm>
            <a:off x="5753611" y="5113490"/>
            <a:ext cx="170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Open Sans"/>
              </a:rPr>
              <a:t>P. Valdes-Sosa</a:t>
            </a:r>
          </a:p>
          <a:p>
            <a:r>
              <a:rPr lang="en-GB" dirty="0">
                <a:solidFill>
                  <a:srgbClr val="0070C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u="sng" dirty="0" err="1">
                <a:solidFill>
                  <a:srgbClr val="0070C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sosa_valdes</a:t>
            </a:r>
            <a:endParaRPr lang="en-GB" b="0" i="0" dirty="0">
              <a:solidFill>
                <a:srgbClr val="0070C0"/>
              </a:solidFill>
              <a:effectLst/>
              <a:latin typeface="Open Sans"/>
            </a:endParaRPr>
          </a:p>
        </p:txBody>
      </p:sp>
      <p:pic>
        <p:nvPicPr>
          <p:cNvPr id="29" name="Picture 18" descr="Pedro A. valdes-Sosa">
            <a:extLst>
              <a:ext uri="{FF2B5EF4-FFF2-40B4-BE49-F238E27FC236}">
                <a16:creationId xmlns:a16="http://schemas.microsoft.com/office/drawing/2014/main" id="{4B1E7093-1DFE-4655-9943-40DAE99B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4" y="3775771"/>
            <a:ext cx="1239311" cy="11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Brace 29">
            <a:extLst>
              <a:ext uri="{FF2B5EF4-FFF2-40B4-BE49-F238E27FC236}">
                <a16:creationId xmlns:a16="http://schemas.microsoft.com/office/drawing/2014/main" id="{751D6507-CC86-4A9A-91BA-F665159AB1D9}"/>
              </a:ext>
            </a:extLst>
          </p:cNvPr>
          <p:cNvSpPr/>
          <p:nvPr/>
        </p:nvSpPr>
        <p:spPr>
          <a:xfrm>
            <a:off x="7232321" y="1817956"/>
            <a:ext cx="440429" cy="30758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A2EB8E-434E-4627-9EB9-4D1B36906261}"/>
              </a:ext>
            </a:extLst>
          </p:cNvPr>
          <p:cNvSpPr/>
          <p:nvPr/>
        </p:nvSpPr>
        <p:spPr>
          <a:xfrm>
            <a:off x="7801889" y="3072573"/>
            <a:ext cx="1832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Open Sans"/>
              </a:rPr>
              <a:t>the team</a:t>
            </a:r>
            <a:endParaRPr lang="en-GB" sz="28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3229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E69F83-8EB2-449B-AE63-D84BF4867E5E}"/>
              </a:ext>
            </a:extLst>
          </p:cNvPr>
          <p:cNvSpPr/>
          <p:nvPr/>
        </p:nvSpPr>
        <p:spPr>
          <a:xfrm>
            <a:off x="131974" y="4625679"/>
            <a:ext cx="6400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https://osf.io/a8dhx/</a:t>
            </a:r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https://cobidasmeeg.wordpress.com/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F43D4-421B-44D6-A1FD-225EA547A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74" y="138381"/>
            <a:ext cx="9040305" cy="2093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2C765-F1FE-4442-876B-2546DDC5D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1968" y="1858085"/>
            <a:ext cx="4864230" cy="4541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30319-D7A2-4D4B-A609-EA95F5BC6F2E}"/>
              </a:ext>
            </a:extLst>
          </p:cNvPr>
          <p:cNvSpPr txBox="1"/>
          <p:nvPr/>
        </p:nvSpPr>
        <p:spPr>
          <a:xfrm>
            <a:off x="1140643" y="3359499"/>
            <a:ext cx="3952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Version 2 is out!</a:t>
            </a:r>
          </a:p>
        </p:txBody>
      </p:sp>
    </p:spTree>
    <p:extLst>
      <p:ext uri="{BB962C8B-B14F-4D97-AF65-F5344CB8AC3E}">
        <p14:creationId xmlns:p14="http://schemas.microsoft.com/office/powerpoint/2010/main" val="146426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4" y="159152"/>
            <a:ext cx="7128733" cy="1898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8A5B39-784D-45D2-83C2-2854658AFD0E}"/>
              </a:ext>
            </a:extLst>
          </p:cNvPr>
          <p:cNvSpPr/>
          <p:nvPr/>
        </p:nvSpPr>
        <p:spPr>
          <a:xfrm>
            <a:off x="762770" y="2167651"/>
            <a:ext cx="111015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		CHAIR’S REPORT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3200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</a:t>
            </a: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Vince Calhoun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Council Chair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014F2F-3525-46E7-AC04-278E640FF1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6" y="1970458"/>
            <a:ext cx="3622682" cy="35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8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63B7649-48C8-461F-AA79-0299A3D0E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8" y="1362799"/>
            <a:ext cx="6740040" cy="4516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5" y="0"/>
            <a:ext cx="4968906" cy="132343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66E949-5C75-402A-82CC-7625FCB00EF6}"/>
              </a:ext>
            </a:extLst>
          </p:cNvPr>
          <p:cNvSpPr txBox="1">
            <a:spLocks/>
          </p:cNvSpPr>
          <p:nvPr/>
        </p:nvSpPr>
        <p:spPr>
          <a:xfrm>
            <a:off x="7614949" y="1416792"/>
            <a:ext cx="4111995" cy="498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/>
              <a:t>Over 2500 views, 792 downloads of the preprint </a:t>
            </a:r>
          </a:p>
          <a:p>
            <a:pPr algn="just"/>
            <a:r>
              <a:rPr lang="en-GB" sz="2400" dirty="0"/>
              <a:t>&gt; 100 people commented</a:t>
            </a:r>
          </a:p>
          <a:p>
            <a:pPr algn="just"/>
            <a:r>
              <a:rPr lang="en-GB" sz="2400" dirty="0"/>
              <a:t>Version 2 includes over 300 comments from the community</a:t>
            </a:r>
          </a:p>
          <a:p>
            <a:pPr algn="just"/>
            <a:r>
              <a:rPr lang="en-GB" sz="2400" dirty="0"/>
              <a:t>Looking for a journal to promote the initiative</a:t>
            </a:r>
          </a:p>
          <a:p>
            <a:pPr algn="just"/>
            <a:r>
              <a:rPr lang="en-GB" sz="2400" dirty="0"/>
              <a:t>Joint initiative with IFCN and ILAE (symposium this morning)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570844-701E-42DC-9A1E-04BC15E3F120}"/>
              </a:ext>
            </a:extLst>
          </p:cNvPr>
          <p:cNvSpPr txBox="1">
            <a:spLocks/>
          </p:cNvSpPr>
          <p:nvPr/>
        </p:nvSpPr>
        <p:spPr>
          <a:xfrm>
            <a:off x="6096000" y="353395"/>
            <a:ext cx="4577916" cy="709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COBIDAS MEEG</a:t>
            </a:r>
          </a:p>
        </p:txBody>
      </p:sp>
    </p:spTree>
    <p:extLst>
      <p:ext uri="{BB962C8B-B14F-4D97-AF65-F5344CB8AC3E}">
        <p14:creationId xmlns:p14="http://schemas.microsoft.com/office/powerpoint/2010/main" val="31790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71B1B7-37C7-4AF1-9352-7EF2B8EBE9B4}"/>
              </a:ext>
            </a:extLst>
          </p:cNvPr>
          <p:cNvSpPr/>
          <p:nvPr/>
        </p:nvSpPr>
        <p:spPr>
          <a:xfrm>
            <a:off x="321554" y="1881932"/>
            <a:ext cx="117386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  TREASURER’S REPORT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1600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</a:t>
            </a: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Jessica Turner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           OHBM Treasurer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EED1C-71DB-460F-B737-F6C05624B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11" y="148743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D76D48-8EC1-4034-B120-C83104CAE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485996"/>
              </p:ext>
            </p:extLst>
          </p:nvPr>
        </p:nvGraphicFramePr>
        <p:xfrm>
          <a:off x="230820" y="138382"/>
          <a:ext cx="11762912" cy="536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922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5" y="44823"/>
            <a:ext cx="3759712" cy="1001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11A30D-59A7-4687-B46F-FA11FA4AD6F6}"/>
              </a:ext>
            </a:extLst>
          </p:cNvPr>
          <p:cNvSpPr txBox="1"/>
          <p:nvPr/>
        </p:nvSpPr>
        <p:spPr>
          <a:xfrm>
            <a:off x="124288" y="1283196"/>
            <a:ext cx="48649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FINANCIAL RESERVE POLICY</a:t>
            </a:r>
          </a:p>
          <a:p>
            <a:endParaRPr lang="en-US" dirty="0"/>
          </a:p>
          <a:p>
            <a:r>
              <a:rPr lang="en-US" sz="2400" dirty="0">
                <a:solidFill>
                  <a:prstClr val="black"/>
                </a:solidFill>
                <a:latin typeface="News Gothic MT"/>
              </a:rPr>
              <a:t>The Organization shall have a goal of maintaining reserves of no less than fifty percent (50%) of the annual budgeted expenses (averaged over three years) </a:t>
            </a:r>
          </a:p>
          <a:p>
            <a:endParaRPr lang="en-US" sz="2400" dirty="0">
              <a:solidFill>
                <a:prstClr val="black"/>
              </a:solidFill>
              <a:latin typeface="News Gothic MT"/>
            </a:endParaRPr>
          </a:p>
          <a:p>
            <a:r>
              <a:rPr lang="en-US" sz="2400" dirty="0">
                <a:solidFill>
                  <a:prstClr val="black"/>
                </a:solidFill>
                <a:latin typeface="News Gothic MT"/>
              </a:rPr>
              <a:t>    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28E6C-4ED6-4957-82F6-6759F8B31845}"/>
              </a:ext>
            </a:extLst>
          </p:cNvPr>
          <p:cNvSpPr txBox="1"/>
          <p:nvPr/>
        </p:nvSpPr>
        <p:spPr>
          <a:xfrm>
            <a:off x="5377751" y="215756"/>
            <a:ext cx="70432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INVESTMENT POLICY STATEMENT</a:t>
            </a:r>
          </a:p>
          <a:p>
            <a:endParaRPr lang="en-US" dirty="0"/>
          </a:p>
          <a:p>
            <a:r>
              <a:rPr lang="en-US" sz="2400" dirty="0"/>
              <a:t>Secured Investment Advisor:  Merrill Lynch</a:t>
            </a:r>
          </a:p>
          <a:p>
            <a:endParaRPr lang="en-US" sz="2400" dirty="0"/>
          </a:p>
          <a:p>
            <a:r>
              <a:rPr lang="en-US" sz="2400" dirty="0"/>
              <a:t>The OHBM sets this Statement of Investment Policy forth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and assign the responsibilities of all involved parties.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a clear understanding of the investment goals and objectives for OHBM assets.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guidance ensuring ethical investing and limitations to the investment manager regarding the investment of OHBM assets.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2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AC9AAA-92F9-4641-B8F3-F5FC78E1D2D5}"/>
              </a:ext>
            </a:extLst>
          </p:cNvPr>
          <p:cNvSpPr/>
          <p:nvPr/>
        </p:nvSpPr>
        <p:spPr>
          <a:xfrm>
            <a:off x="3349485" y="270314"/>
            <a:ext cx="635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PRIMARY SOURCES OF REVENUES &amp; EXPENSES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Numbers Based on 2018 Actuals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0FB81-FFF3-4E29-BD7C-03DAE406DA4A}"/>
              </a:ext>
            </a:extLst>
          </p:cNvPr>
          <p:cNvSpPr txBox="1"/>
          <p:nvPr/>
        </p:nvSpPr>
        <p:spPr>
          <a:xfrm>
            <a:off x="2790646" y="5335347"/>
            <a:ext cx="9602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OHBM’s Annual 990 Reporting Forms and Audit Reports are available upon request.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9C5293-A0D4-4AB4-8D93-5204C9712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08782"/>
              </p:ext>
            </p:extLst>
          </p:nvPr>
        </p:nvGraphicFramePr>
        <p:xfrm>
          <a:off x="408373" y="915922"/>
          <a:ext cx="11256885" cy="36814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78027">
                  <a:extLst>
                    <a:ext uri="{9D8B030D-6E8A-4147-A177-3AD203B41FA5}">
                      <a16:colId xmlns:a16="http://schemas.microsoft.com/office/drawing/2014/main" val="2216226751"/>
                    </a:ext>
                  </a:extLst>
                </a:gridCol>
                <a:gridCol w="2858610">
                  <a:extLst>
                    <a:ext uri="{9D8B030D-6E8A-4147-A177-3AD203B41FA5}">
                      <a16:colId xmlns:a16="http://schemas.microsoft.com/office/drawing/2014/main" val="3287479352"/>
                    </a:ext>
                  </a:extLst>
                </a:gridCol>
                <a:gridCol w="3320248">
                  <a:extLst>
                    <a:ext uri="{9D8B030D-6E8A-4147-A177-3AD203B41FA5}">
                      <a16:colId xmlns:a16="http://schemas.microsoft.com/office/drawing/2014/main" val="3466199379"/>
                    </a:ext>
                  </a:extLst>
                </a:gridCol>
              </a:tblGrid>
              <a:tr h="341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88676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r>
                        <a:rPr lang="en-US" dirty="0"/>
                        <a:t>Member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295,400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62083"/>
                  </a:ext>
                </a:extLst>
              </a:tr>
              <a:tr h="572468">
                <a:tc>
                  <a:txBody>
                    <a:bodyPr/>
                    <a:lstStyle/>
                    <a:p>
                      <a:r>
                        <a:rPr lang="en-US" dirty="0"/>
                        <a:t>Annual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$1,319,065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$1,486,492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890694"/>
                  </a:ext>
                </a:extLst>
              </a:tr>
              <a:tr h="572468">
                <a:tc>
                  <a:txBody>
                    <a:bodyPr/>
                    <a:lstStyle/>
                    <a:p>
                      <a:r>
                        <a:rPr lang="en-US" dirty="0"/>
                        <a:t>Professional Activities</a:t>
                      </a:r>
                    </a:p>
                    <a:p>
                      <a:r>
                        <a:rPr lang="en-US" dirty="0"/>
                        <a:t>(includes costs associated with Council, Committees and SIGS)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187,159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59363"/>
                  </a:ext>
                </a:extLst>
              </a:tr>
              <a:tr h="572468">
                <a:tc>
                  <a:txBody>
                    <a:bodyPr/>
                    <a:lstStyle/>
                    <a:p>
                      <a:r>
                        <a:rPr lang="en-US" dirty="0"/>
                        <a:t>Administrative</a:t>
                      </a:r>
                    </a:p>
                    <a:p>
                      <a:r>
                        <a:rPr lang="en-US" dirty="0"/>
                        <a:t>(includes costs associated with management, website, professional services, bank fees, general office supplies and operations, insurance and CME accreditation)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353,246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5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9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AC9AAA-92F9-4641-B8F3-F5FC78E1D2D5}"/>
              </a:ext>
            </a:extLst>
          </p:cNvPr>
          <p:cNvSpPr/>
          <p:nvPr/>
        </p:nvSpPr>
        <p:spPr>
          <a:xfrm>
            <a:off x="3639843" y="443126"/>
            <a:ext cx="7945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NEW FINANCIAL DEMANDS AS A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EA539-11E0-4E43-955E-73D1CB8EFF14}"/>
              </a:ext>
            </a:extLst>
          </p:cNvPr>
          <p:cNvSpPr txBox="1"/>
          <p:nvPr/>
        </p:nvSpPr>
        <p:spPr>
          <a:xfrm>
            <a:off x="1480670" y="1476435"/>
            <a:ext cx="110260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Member Recognition &amp; Awards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Inclusiveness Initiatives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Family Friendly Activities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Child Care Grants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Standards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OnDemand 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Society Publishing Platform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Collaborations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833A5-8B4C-4A87-8670-D65CB6375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" y="151282"/>
            <a:ext cx="3284261" cy="8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AC9AAA-92F9-4641-B8F3-F5FC78E1D2D5}"/>
              </a:ext>
            </a:extLst>
          </p:cNvPr>
          <p:cNvSpPr/>
          <p:nvPr/>
        </p:nvSpPr>
        <p:spPr>
          <a:xfrm>
            <a:off x="811446" y="1354308"/>
            <a:ext cx="11478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GOING BEYOND ANNUAL MEETING &amp; MEMBER DUES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EA539-11E0-4E43-955E-73D1CB8EFF14}"/>
              </a:ext>
            </a:extLst>
          </p:cNvPr>
          <p:cNvSpPr txBox="1"/>
          <p:nvPr/>
        </p:nvSpPr>
        <p:spPr>
          <a:xfrm>
            <a:off x="1826899" y="2267366"/>
            <a:ext cx="110260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Fundraising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Webinars &amp; Online Education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/>
              <a:t>Publishing Platform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833A5-8B4C-4A87-8670-D65CB6375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" y="151282"/>
            <a:ext cx="3284261" cy="8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321554" y="1872721"/>
            <a:ext cx="117386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  SECRETARY’S REPORT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1600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</a:t>
            </a: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Shella </a:t>
            </a:r>
            <a:r>
              <a:rPr lang="en-US" sz="4400" b="1" kern="0" dirty="0" err="1">
                <a:latin typeface="Avenir Next Demi Bold"/>
                <a:ea typeface="Avenir Next Demi Bold"/>
                <a:cs typeface="Avenir Next Demi Bold"/>
                <a:sym typeface="Avenir Next Demi Bold"/>
              </a:rPr>
              <a:t>Keiholz</a:t>
            </a:r>
            <a:endParaRPr lang="en-US" sz="4400" b="1" kern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      OHBM Secretary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EFF7D-EEFB-44F6-A5BC-FC15D4AA22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10" y="1455938"/>
            <a:ext cx="2534253" cy="38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2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453386" y="5886727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MEMBER GROWTH TRENDS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123E222-0235-48AF-93CB-2D30D7610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912881"/>
              </p:ext>
            </p:extLst>
          </p:nvPr>
        </p:nvGraphicFramePr>
        <p:xfrm>
          <a:off x="453387" y="388883"/>
          <a:ext cx="11223606" cy="464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990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794251" y="5969587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Membership as of May 31, 2019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6EA5BB-F791-4AD0-9AB6-884ABF91D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613148"/>
              </p:ext>
            </p:extLst>
          </p:nvPr>
        </p:nvGraphicFramePr>
        <p:xfrm>
          <a:off x="630620" y="315311"/>
          <a:ext cx="10668000" cy="529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444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95" y="102480"/>
            <a:ext cx="5522897" cy="1470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FE4D87-CE1C-484E-99FF-508D09CD34F9}"/>
              </a:ext>
            </a:extLst>
          </p:cNvPr>
          <p:cNvSpPr/>
          <p:nvPr/>
        </p:nvSpPr>
        <p:spPr>
          <a:xfrm>
            <a:off x="2326972" y="1573470"/>
            <a:ext cx="6861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enir Heavy"/>
                <a:cs typeface="Avenir Heavy"/>
              </a:rPr>
              <a:t>GENERAL ASSEMBLY &amp; FEEDBACK FORUM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venir Heavy"/>
                <a:cs typeface="Avenir Heavy"/>
              </a:rPr>
              <a:t>AGENDA</a:t>
            </a:r>
            <a:br>
              <a:rPr lang="en-US" sz="2800" b="1" dirty="0">
                <a:solidFill>
                  <a:srgbClr val="FF0000"/>
                </a:solidFill>
                <a:latin typeface="Avenir Heavy"/>
                <a:cs typeface="Avenir Heavy"/>
              </a:rPr>
            </a:br>
            <a:br>
              <a:rPr lang="en-US" sz="2000" b="1" dirty="0">
                <a:solidFill>
                  <a:schemeClr val="accent6"/>
                </a:solidFill>
                <a:latin typeface="Avenir Heavy"/>
                <a:cs typeface="Avenir Heavy"/>
              </a:rPr>
            </a:b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955C7-721C-43CD-A796-9133109F9046}"/>
              </a:ext>
            </a:extLst>
          </p:cNvPr>
          <p:cNvSpPr/>
          <p:nvPr/>
        </p:nvSpPr>
        <p:spPr>
          <a:xfrm>
            <a:off x="701335" y="2543603"/>
            <a:ext cx="99429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Call to Order – Vince Calhoun, Council Chair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Chair’s Report – Vince Calhoun, Council Chair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Treasurer’s Report – Jessica Turner, Treasurer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Secretary’s Report – Shella </a:t>
            </a:r>
            <a:r>
              <a:rPr lang="en-US" sz="2800" b="1" dirty="0" err="1">
                <a:solidFill>
                  <a:sysClr val="windowText" lastClr="000000"/>
                </a:solidFill>
                <a:latin typeface="Avenir Heavy"/>
                <a:cs typeface="Avenir Heavy"/>
              </a:rPr>
              <a:t>Keiholz</a:t>
            </a: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, Secretary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Program Chair Report – Lucina Uddin, Program Chair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Education Chair Report – Cameron Craddock, Education Chair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  <a:t>Feedback Forum – Vince Calhoun, Council Chair</a:t>
            </a:r>
            <a:br>
              <a:rPr lang="en-US" sz="2800" b="1" dirty="0">
                <a:solidFill>
                  <a:sysClr val="windowText" lastClr="000000"/>
                </a:solidFill>
                <a:latin typeface="Avenir Heavy"/>
                <a:cs typeface="Avenir Heavy"/>
              </a:rPr>
            </a:br>
            <a:endParaRPr lang="en-US" sz="2800" b="1" dirty="0">
              <a:solidFill>
                <a:sysClr val="windowText" lastClr="0000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26128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321554" y="5950178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MEMBERS BY CONTINENT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36A18-F965-477E-A1DC-FC88AF57E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546" y="905883"/>
            <a:ext cx="4800770" cy="2804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24232-741C-4D7C-8385-98FD9C3C3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82" y="2406194"/>
            <a:ext cx="6033755" cy="3344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C2DF5C-40D7-4550-8391-D51C96F8E1F3}"/>
              </a:ext>
            </a:extLst>
          </p:cNvPr>
          <p:cNvSpPr txBox="1"/>
          <p:nvPr/>
        </p:nvSpPr>
        <p:spPr>
          <a:xfrm>
            <a:off x="630940" y="538490"/>
            <a:ext cx="377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2017 Member Comparison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ED2B34A-91AA-40B7-841F-943ED4705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043081"/>
              </p:ext>
            </p:extLst>
          </p:nvPr>
        </p:nvGraphicFramePr>
        <p:xfrm>
          <a:off x="1545021" y="0"/>
          <a:ext cx="9101958" cy="516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6730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" y="0"/>
            <a:ext cx="3623705" cy="9651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741700" y="5960300"/>
            <a:ext cx="1173861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MEMBERSHIP BY GENDER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837776"/>
              </p:ext>
            </p:extLst>
          </p:nvPr>
        </p:nvGraphicFramePr>
        <p:xfrm>
          <a:off x="918177" y="-290642"/>
          <a:ext cx="10643203" cy="59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49392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4446" y="4352213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Annual Meeting</a:t>
            </a:r>
          </a:p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Montreal, Canada</a:t>
            </a:r>
          </a:p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25 – 29, 2020</a:t>
            </a:r>
          </a:p>
          <a:p>
            <a:pPr algn="ctr" defTabSz="457200"/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38" y="217570"/>
            <a:ext cx="6508815" cy="39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4446" y="4352213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Annual Meeting</a:t>
            </a:r>
          </a:p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Seoul, Korea</a:t>
            </a:r>
          </a:p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27 – July 1,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75D4C-A967-498E-A1C5-2473A918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36" y="146226"/>
            <a:ext cx="6323841" cy="42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92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321554" y="1872721"/>
            <a:ext cx="117386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  PROGRAM CHAIR REPORT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1600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</a:t>
            </a: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Lucina Uddin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      OHBM Program Chair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90E4C-1476-413D-B7EA-C2A4A616FC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3" y="1944388"/>
            <a:ext cx="33598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9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4" y="138107"/>
            <a:ext cx="3129398" cy="8334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706087" y="6086016"/>
            <a:ext cx="117386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32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ANNUAL MEETING HISTORICAL ATTENDANCE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04221C-17DB-46CF-ACF3-2E5566D33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689804"/>
              </p:ext>
            </p:extLst>
          </p:nvPr>
        </p:nvGraphicFramePr>
        <p:xfrm>
          <a:off x="3073012" y="138107"/>
          <a:ext cx="7600395" cy="548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8191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3" y="163945"/>
            <a:ext cx="3184266" cy="8481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830375" y="5899584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ANNUAL MEETING ATTENDEES BY CONTINENT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6A5A1E-6F0D-4EB0-84DD-9E43C5301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46308"/>
              </p:ext>
            </p:extLst>
          </p:nvPr>
        </p:nvGraphicFramePr>
        <p:xfrm>
          <a:off x="3481649" y="163945"/>
          <a:ext cx="7759083" cy="553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3551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830375" y="5899584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ANNUAL MEETING ATTENDEES BY TYPE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465840-96B8-4257-B43F-E57698AE9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18997"/>
              </p:ext>
            </p:extLst>
          </p:nvPr>
        </p:nvGraphicFramePr>
        <p:xfrm>
          <a:off x="932155" y="97655"/>
          <a:ext cx="10395751" cy="562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334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23" y="38416"/>
            <a:ext cx="3817568" cy="1016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670577" y="5969587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ANNUAL MEETING ATTENDANCE BY GENDER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545583"/>
              </p:ext>
            </p:extLst>
          </p:nvPr>
        </p:nvGraphicFramePr>
        <p:xfrm>
          <a:off x="928687" y="-124994"/>
          <a:ext cx="10716775" cy="592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7544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4" y="0"/>
            <a:ext cx="3950891" cy="10522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794864" y="5952851"/>
            <a:ext cx="1173861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ANNUAL MEETING TRAVEL AWARD SUMMARY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209B5C-F22E-4C81-B2CD-F24DD191A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744725"/>
              </p:ext>
            </p:extLst>
          </p:nvPr>
        </p:nvGraphicFramePr>
        <p:xfrm>
          <a:off x="1954323" y="-488272"/>
          <a:ext cx="9062865" cy="591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411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95" y="102480"/>
            <a:ext cx="5522897" cy="1470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DD09D0-D28B-4800-A52D-61E69E0F4293}"/>
              </a:ext>
            </a:extLst>
          </p:cNvPr>
          <p:cNvSpPr/>
          <p:nvPr/>
        </p:nvSpPr>
        <p:spPr>
          <a:xfrm>
            <a:off x="2794764" y="1684332"/>
            <a:ext cx="6408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enir Heavy"/>
                <a:cs typeface="Avenir Heavy"/>
              </a:rPr>
              <a:t>NEWLY ELECTED COUNCIL MEMBERS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CD981-AE48-46B1-91C3-DF54ABF8D133}"/>
              </a:ext>
            </a:extLst>
          </p:cNvPr>
          <p:cNvSpPr/>
          <p:nvPr/>
        </p:nvSpPr>
        <p:spPr>
          <a:xfrm>
            <a:off x="2001062" y="2616926"/>
            <a:ext cx="901612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venir Heavy"/>
              </a:rPr>
              <a:t>Chair-Elect: </a:t>
            </a:r>
            <a:r>
              <a:rPr lang="en-US" sz="3200" dirty="0">
                <a:latin typeface="Avenir Heavy"/>
              </a:rPr>
              <a:t> Aina Puce (USA)</a:t>
            </a:r>
          </a:p>
          <a:p>
            <a:r>
              <a:rPr lang="en-US" sz="3200" b="1" dirty="0">
                <a:latin typeface="Avenir Heavy"/>
              </a:rPr>
              <a:t>Secretary-Elect:  </a:t>
            </a:r>
            <a:r>
              <a:rPr lang="en-US" sz="3200" dirty="0">
                <a:latin typeface="Avenir Heavy"/>
              </a:rPr>
              <a:t>Svenja </a:t>
            </a:r>
            <a:r>
              <a:rPr lang="en-US" sz="3200" dirty="0" err="1">
                <a:latin typeface="Avenir Heavy"/>
              </a:rPr>
              <a:t>Caspers</a:t>
            </a:r>
            <a:r>
              <a:rPr lang="en-US" sz="3200" dirty="0">
                <a:latin typeface="Avenir Heavy"/>
              </a:rPr>
              <a:t> (Germany)</a:t>
            </a:r>
          </a:p>
          <a:p>
            <a:r>
              <a:rPr lang="en-US" sz="3200" b="1" dirty="0">
                <a:latin typeface="Avenir Heavy"/>
              </a:rPr>
              <a:t>Treasurer-Elect:</a:t>
            </a:r>
            <a:r>
              <a:rPr lang="en-US" sz="3200" dirty="0">
                <a:latin typeface="Avenir Heavy"/>
              </a:rPr>
              <a:t>  </a:t>
            </a:r>
            <a:r>
              <a:rPr lang="en-US" sz="3200" dirty="0" err="1">
                <a:latin typeface="Avenir Heavy"/>
              </a:rPr>
              <a:t>Anqi</a:t>
            </a:r>
            <a:r>
              <a:rPr lang="en-US" sz="3200" dirty="0">
                <a:latin typeface="Avenir Heavy"/>
              </a:rPr>
              <a:t> </a:t>
            </a:r>
            <a:r>
              <a:rPr lang="en-US" sz="3200" dirty="0" err="1">
                <a:latin typeface="Avenir Heavy"/>
              </a:rPr>
              <a:t>Qiu</a:t>
            </a:r>
            <a:r>
              <a:rPr lang="en-US" sz="3200" dirty="0">
                <a:latin typeface="Avenir Heavy"/>
              </a:rPr>
              <a:t> (Singapore)</a:t>
            </a:r>
          </a:p>
          <a:p>
            <a:r>
              <a:rPr lang="en-US" sz="3200" b="1" dirty="0">
                <a:latin typeface="Avenir Heavy"/>
              </a:rPr>
              <a:t>Program Chair-Elect:</a:t>
            </a:r>
            <a:r>
              <a:rPr lang="en-US" sz="3200" dirty="0">
                <a:latin typeface="Avenir Heavy"/>
              </a:rPr>
              <a:t>  Daniel Margulies (France)</a:t>
            </a:r>
          </a:p>
          <a:p>
            <a:r>
              <a:rPr lang="en-US" sz="3200" b="1" dirty="0">
                <a:latin typeface="Avenir Heavy"/>
              </a:rPr>
              <a:t>Education Chair-Elect:</a:t>
            </a:r>
            <a:r>
              <a:rPr lang="en-US" sz="3200" dirty="0">
                <a:latin typeface="Avenir Heavy"/>
              </a:rPr>
              <a:t>  Pierre Bellec (Canada)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021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4" y="128434"/>
            <a:ext cx="3517583" cy="93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803741" y="5943973"/>
            <a:ext cx="1173861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ANNUAL MEETING ABSTRACT SUMMARY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743C43-A06D-4B85-9E0B-98D931C98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438705"/>
              </p:ext>
            </p:extLst>
          </p:nvPr>
        </p:nvGraphicFramePr>
        <p:xfrm>
          <a:off x="3584028" y="506241"/>
          <a:ext cx="7346730" cy="536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9658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721061" y="6014621"/>
            <a:ext cx="1173861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28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2019 ANNUAL MEETING ABSTRACT SUBMISSIONS BY CATEGORY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000" b="1" kern="0" dirty="0">
              <a:solidFill>
                <a:srgbClr val="FF0000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3EC10C-1607-4B45-8D86-F4664F494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65726"/>
              </p:ext>
            </p:extLst>
          </p:nvPr>
        </p:nvGraphicFramePr>
        <p:xfrm>
          <a:off x="147145" y="241738"/>
          <a:ext cx="12066628" cy="5381294"/>
        </p:xfrm>
        <a:graphic>
          <a:graphicData uri="http://schemas.openxmlformats.org/drawingml/2006/table">
            <a:tbl>
              <a:tblPr/>
              <a:tblGrid>
                <a:gridCol w="752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abstracts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Abstracts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Stimulation Methods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Disorders of the Nervous System</a:t>
                      </a:r>
                      <a:endParaRPr lang="en-US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 and Motivation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Genetics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Cognitive Functions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Imaging Methods</a:t>
                      </a:r>
                      <a:endParaRPr lang="en-US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Informatics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and Memory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Lifespan Development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Modeling and Analysis Methods</a:t>
                      </a:r>
                      <a:endParaRPr lang="en-US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 Behavior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Neuroanatomy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 and Attention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1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Physiology, Metabolism and Neurotransmission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Neuroscience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2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3606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100.00%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5" marR="5215" marT="5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049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321554" y="1872721"/>
            <a:ext cx="117386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      EDUCATION CHAIR REPORT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1600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</a:t>
            </a: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Cameron Craddock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      OHBM Education Chair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8D2D2-287A-417B-A412-84E93246C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6" y="1586390"/>
            <a:ext cx="3210208" cy="32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0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A1F3A-C92B-4376-ABBC-D73D43D6636A}"/>
              </a:ext>
            </a:extLst>
          </p:cNvPr>
          <p:cNvSpPr/>
          <p:nvPr/>
        </p:nvSpPr>
        <p:spPr>
          <a:xfrm>
            <a:off x="741598" y="5969587"/>
            <a:ext cx="1173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chemeClr val="bg1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EDUCATIONAL COURSE HISTORICAL ATTENDANCE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CAC341F-3516-497B-81D1-1B89B896A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282029"/>
              </p:ext>
            </p:extLst>
          </p:nvPr>
        </p:nvGraphicFramePr>
        <p:xfrm>
          <a:off x="-105103" y="0"/>
          <a:ext cx="12297103" cy="578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4581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44" y="76856"/>
            <a:ext cx="5653219" cy="150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8A5B39-784D-45D2-83C2-2854658AFD0E}"/>
              </a:ext>
            </a:extLst>
          </p:cNvPr>
          <p:cNvSpPr/>
          <p:nvPr/>
        </p:nvSpPr>
        <p:spPr>
          <a:xfrm>
            <a:off x="-2328044" y="1582556"/>
            <a:ext cx="136025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  <a:r>
              <a:rPr lang="en-US" sz="32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STRATEGIC INITIATIVES FOR YEAR-ROUND EDUCATION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3600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		</a:t>
            </a:r>
            <a:endParaRPr lang="en-US" b="1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400" b="1" kern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A5A7C4-E35C-49FB-89A5-7C4FE1BD6142}"/>
              </a:ext>
            </a:extLst>
          </p:cNvPr>
          <p:cNvSpPr/>
          <p:nvPr/>
        </p:nvSpPr>
        <p:spPr>
          <a:xfrm>
            <a:off x="1100327" y="2351998"/>
            <a:ext cx="9991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Core Strategy: </a:t>
            </a:r>
            <a:r>
              <a:rPr lang="en-US" dirty="0"/>
              <a:t>To accelerate the development and adoption of new, effective education processes and strategies to engage and educate members on new approaches relevant to human brain organization.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F7082-95C1-45EC-B3A3-E0F69806AD26}"/>
              </a:ext>
            </a:extLst>
          </p:cNvPr>
          <p:cNvSpPr/>
          <p:nvPr/>
        </p:nvSpPr>
        <p:spPr>
          <a:xfrm>
            <a:off x="1259606" y="3429000"/>
            <a:ext cx="9672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Strategic 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Create educational programming for under-represented audiences at the Annual Meeting.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Expand the use of educational content delivered at the Annual Meeting beyond the meeting (i.e., online education)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Create web-based and live streaming education and conferences both during the Annual Meeting and year round.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Utilize Chapters to deliver education and promote brain mapping research globally.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54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4" y="159152"/>
            <a:ext cx="7128733" cy="1898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8A5B39-784D-45D2-83C2-2854658AFD0E}"/>
              </a:ext>
            </a:extLst>
          </p:cNvPr>
          <p:cNvSpPr/>
          <p:nvPr/>
        </p:nvSpPr>
        <p:spPr>
          <a:xfrm>
            <a:off x="828816" y="1766629"/>
            <a:ext cx="11101588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</a:p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		  </a:t>
            </a:r>
            <a:r>
              <a:rPr lang="en-US" sz="44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FEEDBACK FORUM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		</a:t>
            </a:r>
            <a:endParaRPr lang="en-US" b="1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3200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</a:t>
            </a: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Vince Calhoun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400" b="1" kern="0" dirty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			       Council Chair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D5FE8-76BE-40FF-91BC-C25FA17DE1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6" y="1970458"/>
            <a:ext cx="3622682" cy="35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5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44" y="159152"/>
            <a:ext cx="7128733" cy="18986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8A5B39-784D-45D2-83C2-2854658AFD0E}"/>
              </a:ext>
            </a:extLst>
          </p:cNvPr>
          <p:cNvSpPr/>
          <p:nvPr/>
        </p:nvSpPr>
        <p:spPr>
          <a:xfrm>
            <a:off x="-1157611" y="2667020"/>
            <a:ext cx="111015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             </a:t>
            </a:r>
            <a:r>
              <a:rPr lang="en-US" sz="72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ADJOURN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1600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1600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						</a:t>
            </a:r>
            <a:endParaRPr lang="en-US" b="1" kern="0" dirty="0">
              <a:solidFill>
                <a:srgbClr val="2B4557"/>
              </a:solidFill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b="1" kern="0" dirty="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   				</a:t>
            </a:r>
          </a:p>
          <a:p>
            <a:pPr algn="ctr">
              <a:spcBef>
                <a:spcPts val="300"/>
              </a:spcBef>
              <a:defRPr sz="30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lang="en-US" sz="4400" b="1" kern="0" dirty="0"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86355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38" y="164036"/>
            <a:ext cx="3215046" cy="856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DD09D0-D28B-4800-A52D-61E69E0F4293}"/>
              </a:ext>
            </a:extLst>
          </p:cNvPr>
          <p:cNvSpPr/>
          <p:nvPr/>
        </p:nvSpPr>
        <p:spPr>
          <a:xfrm>
            <a:off x="3270477" y="527981"/>
            <a:ext cx="4872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enir Heavy"/>
                <a:cs typeface="Avenir Heavy"/>
              </a:rPr>
              <a:t>2019/2020 OHBM COUNCIL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714A8-C30B-4666-A853-6AB13E8BCBFB}"/>
              </a:ext>
            </a:extLst>
          </p:cNvPr>
          <p:cNvSpPr/>
          <p:nvPr/>
        </p:nvSpPr>
        <p:spPr>
          <a:xfrm>
            <a:off x="266330" y="1843950"/>
            <a:ext cx="5592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CHAIR: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Jia-Hong Gao,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China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CHAIR-ELECT: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Aina Puce,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United States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PAST CHAIR: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Vince Calhoun,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United States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TREASURER: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Lilianne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Mujica-Parodi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United States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TREASURER-ELECT: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Svenja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Caspers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Germany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PAST TREASURER: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Jessica Turner,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United States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SECRETARY: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Juan (Helen) Zhou,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Singapore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SECRETARY-ELECT: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Anqi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Qui,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Singapore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PAST SECRETARY: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Shella Keilholz,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</a:rPr>
              <a:t>United States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DC60D-5762-4F9D-B12D-9E8A8A8742AE}"/>
              </a:ext>
            </a:extLst>
          </p:cNvPr>
          <p:cNvSpPr txBox="1"/>
          <p:nvPr/>
        </p:nvSpPr>
        <p:spPr>
          <a:xfrm>
            <a:off x="5859262" y="1771930"/>
            <a:ext cx="6403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 CHAIR: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Xi-Nian Zuo,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 CHAIR-ELECT: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Marguiles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PAST PROGRAM CHAIR: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Lucina Uddin,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United States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CHAIR: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Tom Nichols,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United Kingdom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CHAIR-ELECT: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Pierre Bellec,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PAST EDUCATION CHAIR: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Cameron Craddock,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369027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04" y="31652"/>
            <a:ext cx="4968906" cy="13234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B56E02-28EB-4EE0-AC60-BC7949886E38}"/>
              </a:ext>
            </a:extLst>
          </p:cNvPr>
          <p:cNvSpPr/>
          <p:nvPr/>
        </p:nvSpPr>
        <p:spPr>
          <a:xfrm>
            <a:off x="442575" y="250032"/>
            <a:ext cx="42723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Mountain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2018-2020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DBDAC-9EED-4E16-884A-14042E9E4FC9}"/>
              </a:ext>
            </a:extLst>
          </p:cNvPr>
          <p:cNvGrpSpPr/>
          <p:nvPr/>
        </p:nvGrpSpPr>
        <p:grpSpPr>
          <a:xfrm>
            <a:off x="3058447" y="138381"/>
            <a:ext cx="5187337" cy="3306650"/>
            <a:chOff x="3225406" y="0"/>
            <a:chExt cx="5187337" cy="3306650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0949300D-AD12-459D-BA3B-4A8F04E684FC}"/>
                </a:ext>
              </a:extLst>
            </p:cNvPr>
            <p:cNvSpPr/>
            <p:nvPr/>
          </p:nvSpPr>
          <p:spPr>
            <a:xfrm>
              <a:off x="3225406" y="0"/>
              <a:ext cx="5187337" cy="3306650"/>
            </a:xfrm>
            <a:prstGeom prst="trapezoid">
              <a:avLst>
                <a:gd name="adj" fmla="val 887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rapezoid 4">
              <a:extLst>
                <a:ext uri="{FF2B5EF4-FFF2-40B4-BE49-F238E27FC236}">
                  <a16:creationId xmlns:a16="http://schemas.microsoft.com/office/drawing/2014/main" id="{ACFE3C1B-8D03-466C-9CD9-B827E38090FC}"/>
                </a:ext>
              </a:extLst>
            </p:cNvPr>
            <p:cNvSpPr txBox="1"/>
            <p:nvPr/>
          </p:nvSpPr>
          <p:spPr>
            <a:xfrm>
              <a:off x="3225406" y="0"/>
              <a:ext cx="5187337" cy="330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b="1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/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Mission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To advance the understanding of the anatomical and functional organization of the human brain and promote its medical and societal applications.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817654-FA26-4CA0-8DF0-50BFDE36F3BC}"/>
              </a:ext>
            </a:extLst>
          </p:cNvPr>
          <p:cNvGrpSpPr/>
          <p:nvPr/>
        </p:nvGrpSpPr>
        <p:grpSpPr>
          <a:xfrm>
            <a:off x="0" y="3551350"/>
            <a:ext cx="11741238" cy="3306650"/>
            <a:chOff x="0" y="3306650"/>
            <a:chExt cx="11741238" cy="3306650"/>
          </a:xfrm>
        </p:grpSpPr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4A5422EE-B325-44A2-9123-41C9E0074AF9}"/>
                </a:ext>
              </a:extLst>
            </p:cNvPr>
            <p:cNvSpPr/>
            <p:nvPr/>
          </p:nvSpPr>
          <p:spPr>
            <a:xfrm>
              <a:off x="0" y="3306650"/>
              <a:ext cx="11741238" cy="3306650"/>
            </a:xfrm>
            <a:prstGeom prst="trapezoid">
              <a:avLst>
                <a:gd name="adj" fmla="val 887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rapezoid 4">
              <a:extLst>
                <a:ext uri="{FF2B5EF4-FFF2-40B4-BE49-F238E27FC236}">
                  <a16:creationId xmlns:a16="http://schemas.microsoft.com/office/drawing/2014/main" id="{C0AB0B3D-FC95-43D2-AED8-6D6B17D69CE1}"/>
                </a:ext>
              </a:extLst>
            </p:cNvPr>
            <p:cNvSpPr txBox="1"/>
            <p:nvPr/>
          </p:nvSpPr>
          <p:spPr>
            <a:xfrm>
              <a:off x="2054716" y="3306650"/>
              <a:ext cx="7631804" cy="330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OHBM will...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    Bring together researchers who are engaged in investigations relevant to human brain organization (MRI, fMRI, PET, EEG/MEG and other cutting edge approaches such as electrophysiology, preclinical imaging, </a:t>
              </a:r>
              <a:r>
                <a:rPr lang="en-US" sz="2200" b="1" kern="1200" dirty="0" err="1"/>
                <a:t>neuroepidemiology</a:t>
              </a:r>
              <a:r>
                <a:rPr lang="en-US" sz="2200" b="1" kern="1200" dirty="0"/>
                <a:t>, genetics); and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engage in other activities to facilitate communication among these scientists and promote education in human brain organization.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63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45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08367-A9FA-43E1-8651-C6E94B446A2C}"/>
              </a:ext>
            </a:extLst>
          </p:cNvPr>
          <p:cNvSpPr/>
          <p:nvPr/>
        </p:nvSpPr>
        <p:spPr>
          <a:xfrm>
            <a:off x="753060" y="1294011"/>
            <a:ext cx="11101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STRATEGIC PLAN 2019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F4AA4-35E8-4F47-897A-FC90A1140DDB}"/>
              </a:ext>
            </a:extLst>
          </p:cNvPr>
          <p:cNvSpPr txBox="1"/>
          <p:nvPr/>
        </p:nvSpPr>
        <p:spPr>
          <a:xfrm>
            <a:off x="2902998" y="2208037"/>
            <a:ext cx="7776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Infrastructure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Collaborations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Publishing Initiative – Aperture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Diversity &amp; Gender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White Paper Development</a:t>
            </a:r>
          </a:p>
        </p:txBody>
      </p:sp>
    </p:spTree>
    <p:extLst>
      <p:ext uri="{BB962C8B-B14F-4D97-AF65-F5344CB8AC3E}">
        <p14:creationId xmlns:p14="http://schemas.microsoft.com/office/powerpoint/2010/main" val="97539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0">
              <a:schemeClr val="accent5"/>
            </a:gs>
            <a:gs pos="87000">
              <a:schemeClr val="accent3"/>
            </a:gs>
            <a:gs pos="8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314EFE-7585-4622-BEA6-488F02B7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060"/>
            <a:ext cx="1107989" cy="1068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A1AE8C-BB0C-4EC4-BB2C-DF8932295C98}"/>
              </a:ext>
            </a:extLst>
          </p:cNvPr>
          <p:cNvSpPr txBox="1"/>
          <p:nvPr/>
        </p:nvSpPr>
        <p:spPr>
          <a:xfrm>
            <a:off x="4071259" y="5950178"/>
            <a:ext cx="814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nstantine" panose="00000500000000000000" pitchFamily="2" charset="0"/>
              </a:rPr>
              <a:t>Celebrating 25 Years!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6D2F8F-1049-4860-8311-7C613D89F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9" y="5789060"/>
            <a:ext cx="2941497" cy="109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2B483-7175-493A-8734-366BE065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08" y="-40242"/>
            <a:ext cx="4968906" cy="1323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08367-A9FA-43E1-8651-C6E94B446A2C}"/>
              </a:ext>
            </a:extLst>
          </p:cNvPr>
          <p:cNvSpPr/>
          <p:nvPr/>
        </p:nvSpPr>
        <p:spPr>
          <a:xfrm>
            <a:off x="797449" y="1294011"/>
            <a:ext cx="11101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 sz="3500">
                <a:solidFill>
                  <a:srgbClr val="2B455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sz="4000" b="1" kern="0" dirty="0">
                <a:solidFill>
                  <a:srgbClr val="FF000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INFRASTRUCTURE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F4AA4-35E8-4F47-897A-FC90A1140DDB}"/>
              </a:ext>
            </a:extLst>
          </p:cNvPr>
          <p:cNvSpPr txBox="1"/>
          <p:nvPr/>
        </p:nvSpPr>
        <p:spPr>
          <a:xfrm>
            <a:off x="665825" y="2208037"/>
            <a:ext cx="10617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Appointment of Council Liaisons to Committees and Special Interest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Leaders Round Table Meeting at Annual Meeting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New Committees to Implement Strategic Initiatives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Brain Art Special Interest Group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6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4908</TotalTime>
  <Words>1470</Words>
  <Application>Microsoft Office PowerPoint</Application>
  <PresentationFormat>Widescreen</PresentationFormat>
  <Paragraphs>414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Arial</vt:lpstr>
      <vt:lpstr>Avenir Heavy</vt:lpstr>
      <vt:lpstr>Avenir Next Demi Bold</vt:lpstr>
      <vt:lpstr>Calibri</vt:lpstr>
      <vt:lpstr>Calibri Light</vt:lpstr>
      <vt:lpstr>Constantine</vt:lpstr>
      <vt:lpstr>News Gothic MT</vt:lpstr>
      <vt:lpstr>Noto Sans Symbols</vt:lpstr>
      <vt:lpstr>Open Sans</vt:lpstr>
      <vt:lpstr>Segoe UI</vt:lpstr>
      <vt:lpstr>Symbol</vt:lpstr>
      <vt:lpstr>Times New Roman</vt:lpstr>
      <vt:lpstr>Trebuchet MS</vt:lpstr>
      <vt:lpstr>Wingdings</vt:lpstr>
      <vt:lpstr>Wingdings 3</vt:lpstr>
      <vt:lpstr>Facet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OHBM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Beauclaire</dc:creator>
  <cp:lastModifiedBy> </cp:lastModifiedBy>
  <cp:revision>157</cp:revision>
  <dcterms:created xsi:type="dcterms:W3CDTF">2017-05-23T16:44:01Z</dcterms:created>
  <dcterms:modified xsi:type="dcterms:W3CDTF">2019-06-11T13:48:57Z</dcterms:modified>
</cp:coreProperties>
</file>